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5" r:id="rId5"/>
    <p:sldId id="259" r:id="rId6"/>
    <p:sldId id="261" r:id="rId7"/>
    <p:sldId id="262" r:id="rId8"/>
    <p:sldId id="267" r:id="rId9"/>
    <p:sldId id="268" r:id="rId10"/>
    <p:sldId id="270" r:id="rId11"/>
    <p:sldId id="272" r:id="rId12"/>
    <p:sldId id="273" r:id="rId13"/>
    <p:sldId id="26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BC33F06-828F-48B8-89B3-7587457F4E0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3C94C198-EB1C-4050-B87A-0841DCDFE707}">
      <dgm:prSet/>
      <dgm:spPr/>
      <dgm:t>
        <a:bodyPr/>
        <a:lstStyle/>
        <a:p>
          <a:r>
            <a:rPr lang="en-US"/>
            <a:t>Connect the USB webcam and PIR motion sensor to the Raspberry Pi board using jumper wires and breadboard.</a:t>
          </a:r>
        </a:p>
      </dgm:t>
    </dgm:pt>
    <dgm:pt modelId="{8F3079A3-EB5E-427F-B687-6AA9E03DA2B0}" type="parTrans" cxnId="{CE65EB3E-7BB7-42D2-8875-279AC721765D}">
      <dgm:prSet/>
      <dgm:spPr/>
      <dgm:t>
        <a:bodyPr/>
        <a:lstStyle/>
        <a:p>
          <a:endParaRPr lang="en-US"/>
        </a:p>
      </dgm:t>
    </dgm:pt>
    <dgm:pt modelId="{C2511A1E-A326-4E14-848B-FDEB3BF80518}" type="sibTrans" cxnId="{CE65EB3E-7BB7-42D2-8875-279AC721765D}">
      <dgm:prSet/>
      <dgm:spPr/>
      <dgm:t>
        <a:bodyPr/>
        <a:lstStyle/>
        <a:p>
          <a:endParaRPr lang="en-US"/>
        </a:p>
      </dgm:t>
    </dgm:pt>
    <dgm:pt modelId="{E49A0423-24F9-4E17-8B8B-9329E0D431D0}">
      <dgm:prSet/>
      <dgm:spPr/>
      <dgm:t>
        <a:bodyPr/>
        <a:lstStyle/>
        <a:p>
          <a:r>
            <a:rPr lang="en-US"/>
            <a:t>Install the Raspbian operating system and necessary software libraries on the Raspberry Pi board.</a:t>
          </a:r>
        </a:p>
      </dgm:t>
    </dgm:pt>
    <dgm:pt modelId="{B82C4BE8-7EE3-48EF-842D-D6BE0E5BE629}" type="parTrans" cxnId="{A6ACBD87-92C4-4E4C-9C2E-EA47986D0D08}">
      <dgm:prSet/>
      <dgm:spPr/>
      <dgm:t>
        <a:bodyPr/>
        <a:lstStyle/>
        <a:p>
          <a:endParaRPr lang="en-US"/>
        </a:p>
      </dgm:t>
    </dgm:pt>
    <dgm:pt modelId="{66C3502E-6A9A-45B5-812D-A180C96BB3D3}" type="sibTrans" cxnId="{A6ACBD87-92C4-4E4C-9C2E-EA47986D0D08}">
      <dgm:prSet/>
      <dgm:spPr/>
      <dgm:t>
        <a:bodyPr/>
        <a:lstStyle/>
        <a:p>
          <a:endParaRPr lang="en-US"/>
        </a:p>
      </dgm:t>
    </dgm:pt>
    <dgm:pt modelId="{7904E84E-D721-4A73-90E3-3950650C589C}">
      <dgm:prSet/>
      <dgm:spPr/>
      <dgm:t>
        <a:bodyPr/>
        <a:lstStyle/>
        <a:p>
          <a:r>
            <a:rPr lang="en-US"/>
            <a:t>Write a Python program that captures video frames from the webcam and performs motion detection using the OpenCV library. When motion is detected, the program should capture an image and send an email notification to the homeowner using the SMTP library.</a:t>
          </a:r>
        </a:p>
      </dgm:t>
    </dgm:pt>
    <dgm:pt modelId="{2ECB8919-CF92-4E19-83F5-36CBAD42A2DC}" type="parTrans" cxnId="{696E923E-AA1E-4779-A6FE-8B0995D6C209}">
      <dgm:prSet/>
      <dgm:spPr/>
      <dgm:t>
        <a:bodyPr/>
        <a:lstStyle/>
        <a:p>
          <a:endParaRPr lang="en-US"/>
        </a:p>
      </dgm:t>
    </dgm:pt>
    <dgm:pt modelId="{47751944-A4A9-42BA-89A9-53C73BCAD7D1}" type="sibTrans" cxnId="{696E923E-AA1E-4779-A6FE-8B0995D6C209}">
      <dgm:prSet/>
      <dgm:spPr/>
      <dgm:t>
        <a:bodyPr/>
        <a:lstStyle/>
        <a:p>
          <a:endParaRPr lang="en-US"/>
        </a:p>
      </dgm:t>
    </dgm:pt>
    <dgm:pt modelId="{C044826B-29C9-4276-AEE4-6FBAAFB69ECB}">
      <dgm:prSet/>
      <dgm:spPr/>
      <dgm:t>
        <a:bodyPr/>
        <a:lstStyle/>
        <a:p>
          <a:r>
            <a:rPr lang="en-US"/>
            <a:t>Run the Python program on the Raspberry Pi board continuously to monitor for any motion and send email notifications as necessary.</a:t>
          </a:r>
        </a:p>
      </dgm:t>
    </dgm:pt>
    <dgm:pt modelId="{9976BC04-EA6F-4553-99AE-F46F4E03A286}" type="parTrans" cxnId="{462FF212-B386-4633-ADBA-66034AE25DF0}">
      <dgm:prSet/>
      <dgm:spPr/>
      <dgm:t>
        <a:bodyPr/>
        <a:lstStyle/>
        <a:p>
          <a:endParaRPr lang="en-US"/>
        </a:p>
      </dgm:t>
    </dgm:pt>
    <dgm:pt modelId="{BD3E85B3-7977-4718-8DE8-BC59C34BB0E0}" type="sibTrans" cxnId="{462FF212-B386-4633-ADBA-66034AE25DF0}">
      <dgm:prSet/>
      <dgm:spPr/>
      <dgm:t>
        <a:bodyPr/>
        <a:lstStyle/>
        <a:p>
          <a:endParaRPr lang="en-US"/>
        </a:p>
      </dgm:t>
    </dgm:pt>
    <dgm:pt modelId="{5722BDA9-EFAC-4210-BA85-D7D5333E01D0}" type="pres">
      <dgm:prSet presAssocID="{6BC33F06-828F-48B8-89B3-7587457F4E06}" presName="linear" presStyleCnt="0">
        <dgm:presLayoutVars>
          <dgm:animLvl val="lvl"/>
          <dgm:resizeHandles val="exact"/>
        </dgm:presLayoutVars>
      </dgm:prSet>
      <dgm:spPr/>
    </dgm:pt>
    <dgm:pt modelId="{EE2A8D35-92CE-48F1-A6A1-7B9D929CF501}" type="pres">
      <dgm:prSet presAssocID="{3C94C198-EB1C-4050-B87A-0841DCDFE707}" presName="parentText" presStyleLbl="node1" presStyleIdx="0" presStyleCnt="4">
        <dgm:presLayoutVars>
          <dgm:chMax val="0"/>
          <dgm:bulletEnabled val="1"/>
        </dgm:presLayoutVars>
      </dgm:prSet>
      <dgm:spPr/>
    </dgm:pt>
    <dgm:pt modelId="{E7E43B14-88B3-4541-93CF-D687D2D22F89}" type="pres">
      <dgm:prSet presAssocID="{C2511A1E-A326-4E14-848B-FDEB3BF80518}" presName="spacer" presStyleCnt="0"/>
      <dgm:spPr/>
    </dgm:pt>
    <dgm:pt modelId="{5385C55B-BDB4-42F1-8141-3D9EE3F68E85}" type="pres">
      <dgm:prSet presAssocID="{E49A0423-24F9-4E17-8B8B-9329E0D431D0}" presName="parentText" presStyleLbl="node1" presStyleIdx="1" presStyleCnt="4">
        <dgm:presLayoutVars>
          <dgm:chMax val="0"/>
          <dgm:bulletEnabled val="1"/>
        </dgm:presLayoutVars>
      </dgm:prSet>
      <dgm:spPr/>
    </dgm:pt>
    <dgm:pt modelId="{176249C0-DEF9-408C-BAD9-BDA3307693AC}" type="pres">
      <dgm:prSet presAssocID="{66C3502E-6A9A-45B5-812D-A180C96BB3D3}" presName="spacer" presStyleCnt="0"/>
      <dgm:spPr/>
    </dgm:pt>
    <dgm:pt modelId="{EDF568ED-8A80-403D-9766-A7FF94FFC29D}" type="pres">
      <dgm:prSet presAssocID="{7904E84E-D721-4A73-90E3-3950650C589C}" presName="parentText" presStyleLbl="node1" presStyleIdx="2" presStyleCnt="4">
        <dgm:presLayoutVars>
          <dgm:chMax val="0"/>
          <dgm:bulletEnabled val="1"/>
        </dgm:presLayoutVars>
      </dgm:prSet>
      <dgm:spPr/>
    </dgm:pt>
    <dgm:pt modelId="{E2BCD453-9EF2-4121-B1EF-D862FF7A550E}" type="pres">
      <dgm:prSet presAssocID="{47751944-A4A9-42BA-89A9-53C73BCAD7D1}" presName="spacer" presStyleCnt="0"/>
      <dgm:spPr/>
    </dgm:pt>
    <dgm:pt modelId="{65692731-79A7-4D72-BD82-8DE7019EA544}" type="pres">
      <dgm:prSet presAssocID="{C044826B-29C9-4276-AEE4-6FBAAFB69ECB}" presName="parentText" presStyleLbl="node1" presStyleIdx="3" presStyleCnt="4">
        <dgm:presLayoutVars>
          <dgm:chMax val="0"/>
          <dgm:bulletEnabled val="1"/>
        </dgm:presLayoutVars>
      </dgm:prSet>
      <dgm:spPr/>
    </dgm:pt>
  </dgm:ptLst>
  <dgm:cxnLst>
    <dgm:cxn modelId="{462FF212-B386-4633-ADBA-66034AE25DF0}" srcId="{6BC33F06-828F-48B8-89B3-7587457F4E06}" destId="{C044826B-29C9-4276-AEE4-6FBAAFB69ECB}" srcOrd="3" destOrd="0" parTransId="{9976BC04-EA6F-4553-99AE-F46F4E03A286}" sibTransId="{BD3E85B3-7977-4718-8DE8-BC59C34BB0E0}"/>
    <dgm:cxn modelId="{24941D18-A649-4CA2-86F0-B841A438A0EA}" type="presOf" srcId="{3C94C198-EB1C-4050-B87A-0841DCDFE707}" destId="{EE2A8D35-92CE-48F1-A6A1-7B9D929CF501}" srcOrd="0" destOrd="0" presId="urn:microsoft.com/office/officeart/2005/8/layout/vList2"/>
    <dgm:cxn modelId="{9D0F4439-B8BA-431A-9EAB-7D5AA9F7C150}" type="presOf" srcId="{6BC33F06-828F-48B8-89B3-7587457F4E06}" destId="{5722BDA9-EFAC-4210-BA85-D7D5333E01D0}" srcOrd="0" destOrd="0" presId="urn:microsoft.com/office/officeart/2005/8/layout/vList2"/>
    <dgm:cxn modelId="{696E923E-AA1E-4779-A6FE-8B0995D6C209}" srcId="{6BC33F06-828F-48B8-89B3-7587457F4E06}" destId="{7904E84E-D721-4A73-90E3-3950650C589C}" srcOrd="2" destOrd="0" parTransId="{2ECB8919-CF92-4E19-83F5-36CBAD42A2DC}" sibTransId="{47751944-A4A9-42BA-89A9-53C73BCAD7D1}"/>
    <dgm:cxn modelId="{CE65EB3E-7BB7-42D2-8875-279AC721765D}" srcId="{6BC33F06-828F-48B8-89B3-7587457F4E06}" destId="{3C94C198-EB1C-4050-B87A-0841DCDFE707}" srcOrd="0" destOrd="0" parTransId="{8F3079A3-EB5E-427F-B687-6AA9E03DA2B0}" sibTransId="{C2511A1E-A326-4E14-848B-FDEB3BF80518}"/>
    <dgm:cxn modelId="{A6ACBD87-92C4-4E4C-9C2E-EA47986D0D08}" srcId="{6BC33F06-828F-48B8-89B3-7587457F4E06}" destId="{E49A0423-24F9-4E17-8B8B-9329E0D431D0}" srcOrd="1" destOrd="0" parTransId="{B82C4BE8-7EE3-48EF-842D-D6BE0E5BE629}" sibTransId="{66C3502E-6A9A-45B5-812D-A180C96BB3D3}"/>
    <dgm:cxn modelId="{C8D2E8C5-64ED-44C5-BFE2-E2C7E979570A}" type="presOf" srcId="{7904E84E-D721-4A73-90E3-3950650C589C}" destId="{EDF568ED-8A80-403D-9766-A7FF94FFC29D}" srcOrd="0" destOrd="0" presId="urn:microsoft.com/office/officeart/2005/8/layout/vList2"/>
    <dgm:cxn modelId="{75606DEA-2DD1-422E-AF1E-94BB4674E239}" type="presOf" srcId="{E49A0423-24F9-4E17-8B8B-9329E0D431D0}" destId="{5385C55B-BDB4-42F1-8141-3D9EE3F68E85}" srcOrd="0" destOrd="0" presId="urn:microsoft.com/office/officeart/2005/8/layout/vList2"/>
    <dgm:cxn modelId="{7E681CF9-754E-4F80-95BA-F078D6BE9D70}" type="presOf" srcId="{C044826B-29C9-4276-AEE4-6FBAAFB69ECB}" destId="{65692731-79A7-4D72-BD82-8DE7019EA544}" srcOrd="0" destOrd="0" presId="urn:microsoft.com/office/officeart/2005/8/layout/vList2"/>
    <dgm:cxn modelId="{170BA303-461E-42B5-9DB0-D3F632689EAA}" type="presParOf" srcId="{5722BDA9-EFAC-4210-BA85-D7D5333E01D0}" destId="{EE2A8D35-92CE-48F1-A6A1-7B9D929CF501}" srcOrd="0" destOrd="0" presId="urn:microsoft.com/office/officeart/2005/8/layout/vList2"/>
    <dgm:cxn modelId="{5B474072-E6B3-4287-B242-39F29F93FAF0}" type="presParOf" srcId="{5722BDA9-EFAC-4210-BA85-D7D5333E01D0}" destId="{E7E43B14-88B3-4541-93CF-D687D2D22F89}" srcOrd="1" destOrd="0" presId="urn:microsoft.com/office/officeart/2005/8/layout/vList2"/>
    <dgm:cxn modelId="{67FA085F-25D2-4201-B115-6F6C5A7022A6}" type="presParOf" srcId="{5722BDA9-EFAC-4210-BA85-D7D5333E01D0}" destId="{5385C55B-BDB4-42F1-8141-3D9EE3F68E85}" srcOrd="2" destOrd="0" presId="urn:microsoft.com/office/officeart/2005/8/layout/vList2"/>
    <dgm:cxn modelId="{2016DC5C-EB8F-4D21-A899-380D474B2B69}" type="presParOf" srcId="{5722BDA9-EFAC-4210-BA85-D7D5333E01D0}" destId="{176249C0-DEF9-408C-BAD9-BDA3307693AC}" srcOrd="3" destOrd="0" presId="urn:microsoft.com/office/officeart/2005/8/layout/vList2"/>
    <dgm:cxn modelId="{7E714354-C516-427E-8B69-DFF10D4EB73C}" type="presParOf" srcId="{5722BDA9-EFAC-4210-BA85-D7D5333E01D0}" destId="{EDF568ED-8A80-403D-9766-A7FF94FFC29D}" srcOrd="4" destOrd="0" presId="urn:microsoft.com/office/officeart/2005/8/layout/vList2"/>
    <dgm:cxn modelId="{EC809140-0BAC-4BC2-87BE-0EFC4F9680D5}" type="presParOf" srcId="{5722BDA9-EFAC-4210-BA85-D7D5333E01D0}" destId="{E2BCD453-9EF2-4121-B1EF-D862FF7A550E}" srcOrd="5" destOrd="0" presId="urn:microsoft.com/office/officeart/2005/8/layout/vList2"/>
    <dgm:cxn modelId="{85907DB5-6B12-40FA-A96B-1330A86CB8E3}" type="presParOf" srcId="{5722BDA9-EFAC-4210-BA85-D7D5333E01D0}" destId="{65692731-79A7-4D72-BD82-8DE7019EA544}"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2A8D35-92CE-48F1-A6A1-7B9D929CF501}">
      <dsp:nvSpPr>
        <dsp:cNvPr id="0" name=""/>
        <dsp:cNvSpPr/>
      </dsp:nvSpPr>
      <dsp:spPr>
        <a:xfrm>
          <a:off x="0" y="131161"/>
          <a:ext cx="5181600" cy="99201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Connect the USB webcam and PIR motion sensor to the Raspberry Pi board using jumper wires and breadboard.</a:t>
          </a:r>
        </a:p>
      </dsp:txBody>
      <dsp:txXfrm>
        <a:off x="48426" y="179587"/>
        <a:ext cx="5084748" cy="895161"/>
      </dsp:txXfrm>
    </dsp:sp>
    <dsp:sp modelId="{5385C55B-BDB4-42F1-8141-3D9EE3F68E85}">
      <dsp:nvSpPr>
        <dsp:cNvPr id="0" name=""/>
        <dsp:cNvSpPr/>
      </dsp:nvSpPr>
      <dsp:spPr>
        <a:xfrm>
          <a:off x="0" y="1163495"/>
          <a:ext cx="5181600" cy="99201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Install the Raspbian operating system and necessary software libraries on the Raspberry Pi board.</a:t>
          </a:r>
        </a:p>
      </dsp:txBody>
      <dsp:txXfrm>
        <a:off x="48426" y="1211921"/>
        <a:ext cx="5084748" cy="895161"/>
      </dsp:txXfrm>
    </dsp:sp>
    <dsp:sp modelId="{EDF568ED-8A80-403D-9766-A7FF94FFC29D}">
      <dsp:nvSpPr>
        <dsp:cNvPr id="0" name=""/>
        <dsp:cNvSpPr/>
      </dsp:nvSpPr>
      <dsp:spPr>
        <a:xfrm>
          <a:off x="0" y="2195829"/>
          <a:ext cx="5181600" cy="99201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Write a Python program that captures video frames from the webcam and performs motion detection using the OpenCV library. When motion is detected, the program should capture an image and send an email notification to the homeowner using the SMTP library.</a:t>
          </a:r>
        </a:p>
      </dsp:txBody>
      <dsp:txXfrm>
        <a:off x="48426" y="2244255"/>
        <a:ext cx="5084748" cy="895161"/>
      </dsp:txXfrm>
    </dsp:sp>
    <dsp:sp modelId="{65692731-79A7-4D72-BD82-8DE7019EA544}">
      <dsp:nvSpPr>
        <dsp:cNvPr id="0" name=""/>
        <dsp:cNvSpPr/>
      </dsp:nvSpPr>
      <dsp:spPr>
        <a:xfrm>
          <a:off x="0" y="3228162"/>
          <a:ext cx="5181600" cy="99201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Run the Python program on the Raspberry Pi board continuously to monitor for any motion and send email notifications as necessary.</a:t>
          </a:r>
        </a:p>
      </dsp:txBody>
      <dsp:txXfrm>
        <a:off x="48426" y="3276588"/>
        <a:ext cx="5084748" cy="89516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C1A5DE-F9C8-4834-92B0-04B288D1850D}"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549161-649E-4CAB-91A0-3073DE08FC0F}" type="slidenum">
              <a:rPr lang="en-IN" smtClean="0"/>
              <a:t>‹#›</a:t>
            </a:fld>
            <a:endParaRPr lang="en-IN"/>
          </a:p>
        </p:txBody>
      </p:sp>
    </p:spTree>
    <p:extLst>
      <p:ext uri="{BB962C8B-B14F-4D97-AF65-F5344CB8AC3E}">
        <p14:creationId xmlns:p14="http://schemas.microsoft.com/office/powerpoint/2010/main" val="1654527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C1A5DE-F9C8-4834-92B0-04B288D1850D}"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549161-649E-4CAB-91A0-3073DE08FC0F}" type="slidenum">
              <a:rPr lang="en-IN" smtClean="0"/>
              <a:t>‹#›</a:t>
            </a:fld>
            <a:endParaRPr lang="en-IN"/>
          </a:p>
        </p:txBody>
      </p:sp>
    </p:spTree>
    <p:extLst>
      <p:ext uri="{BB962C8B-B14F-4D97-AF65-F5344CB8AC3E}">
        <p14:creationId xmlns:p14="http://schemas.microsoft.com/office/powerpoint/2010/main" val="10123033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C1A5DE-F9C8-4834-92B0-04B288D1850D}"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549161-649E-4CAB-91A0-3073DE08FC0F}" type="slidenum">
              <a:rPr lang="en-IN" smtClean="0"/>
              <a:t>‹#›</a:t>
            </a:fld>
            <a:endParaRPr lang="en-IN"/>
          </a:p>
        </p:txBody>
      </p:sp>
    </p:spTree>
    <p:extLst>
      <p:ext uri="{BB962C8B-B14F-4D97-AF65-F5344CB8AC3E}">
        <p14:creationId xmlns:p14="http://schemas.microsoft.com/office/powerpoint/2010/main" val="1584069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C1A5DE-F9C8-4834-92B0-04B288D1850D}"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549161-649E-4CAB-91A0-3073DE08FC0F}" type="slidenum">
              <a:rPr lang="en-IN" smtClean="0"/>
              <a:t>‹#›</a:t>
            </a:fld>
            <a:endParaRPr lang="en-IN"/>
          </a:p>
        </p:txBody>
      </p:sp>
    </p:spTree>
    <p:extLst>
      <p:ext uri="{BB962C8B-B14F-4D97-AF65-F5344CB8AC3E}">
        <p14:creationId xmlns:p14="http://schemas.microsoft.com/office/powerpoint/2010/main" val="1306026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C1A5DE-F9C8-4834-92B0-04B288D1850D}"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549161-649E-4CAB-91A0-3073DE08FC0F}" type="slidenum">
              <a:rPr lang="en-IN" smtClean="0"/>
              <a:t>‹#›</a:t>
            </a:fld>
            <a:endParaRPr lang="en-IN"/>
          </a:p>
        </p:txBody>
      </p:sp>
    </p:spTree>
    <p:extLst>
      <p:ext uri="{BB962C8B-B14F-4D97-AF65-F5344CB8AC3E}">
        <p14:creationId xmlns:p14="http://schemas.microsoft.com/office/powerpoint/2010/main" val="334290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C1A5DE-F9C8-4834-92B0-04B288D1850D}" type="datetimeFigureOut">
              <a:rPr lang="en-IN" smtClean="0"/>
              <a:t>16-05-2023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2549161-649E-4CAB-91A0-3073DE08FC0F}" type="slidenum">
              <a:rPr lang="en-IN" smtClean="0"/>
              <a:t>‹#›</a:t>
            </a:fld>
            <a:endParaRPr lang="en-IN"/>
          </a:p>
        </p:txBody>
      </p:sp>
    </p:spTree>
    <p:extLst>
      <p:ext uri="{BB962C8B-B14F-4D97-AF65-F5344CB8AC3E}">
        <p14:creationId xmlns:p14="http://schemas.microsoft.com/office/powerpoint/2010/main" val="3673536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C1A5DE-F9C8-4834-92B0-04B288D1850D}" type="datetimeFigureOut">
              <a:rPr lang="en-IN" smtClean="0"/>
              <a:t>16-05-2023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2549161-649E-4CAB-91A0-3073DE08FC0F}" type="slidenum">
              <a:rPr lang="en-IN" smtClean="0"/>
              <a:t>‹#›</a:t>
            </a:fld>
            <a:endParaRPr lang="en-IN"/>
          </a:p>
        </p:txBody>
      </p:sp>
    </p:spTree>
    <p:extLst>
      <p:ext uri="{BB962C8B-B14F-4D97-AF65-F5344CB8AC3E}">
        <p14:creationId xmlns:p14="http://schemas.microsoft.com/office/powerpoint/2010/main" val="2968025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C1A5DE-F9C8-4834-92B0-04B288D1850D}" type="datetimeFigureOut">
              <a:rPr lang="en-IN" smtClean="0"/>
              <a:t>16-05-2023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2549161-649E-4CAB-91A0-3073DE08FC0F}" type="slidenum">
              <a:rPr lang="en-IN" smtClean="0"/>
              <a:t>‹#›</a:t>
            </a:fld>
            <a:endParaRPr lang="en-IN"/>
          </a:p>
        </p:txBody>
      </p:sp>
    </p:spTree>
    <p:extLst>
      <p:ext uri="{BB962C8B-B14F-4D97-AF65-F5344CB8AC3E}">
        <p14:creationId xmlns:p14="http://schemas.microsoft.com/office/powerpoint/2010/main" val="37198440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C1A5DE-F9C8-4834-92B0-04B288D1850D}" type="datetimeFigureOut">
              <a:rPr lang="en-IN" smtClean="0"/>
              <a:t>16-05-2023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2549161-649E-4CAB-91A0-3073DE08FC0F}" type="slidenum">
              <a:rPr lang="en-IN" smtClean="0"/>
              <a:t>‹#›</a:t>
            </a:fld>
            <a:endParaRPr lang="en-IN"/>
          </a:p>
        </p:txBody>
      </p:sp>
    </p:spTree>
    <p:extLst>
      <p:ext uri="{BB962C8B-B14F-4D97-AF65-F5344CB8AC3E}">
        <p14:creationId xmlns:p14="http://schemas.microsoft.com/office/powerpoint/2010/main" val="23102433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C1A5DE-F9C8-4834-92B0-04B288D1850D}" type="datetimeFigureOut">
              <a:rPr lang="en-IN" smtClean="0"/>
              <a:t>16-05-2023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2549161-649E-4CAB-91A0-3073DE08FC0F}" type="slidenum">
              <a:rPr lang="en-IN" smtClean="0"/>
              <a:t>‹#›</a:t>
            </a:fld>
            <a:endParaRPr lang="en-IN"/>
          </a:p>
        </p:txBody>
      </p:sp>
    </p:spTree>
    <p:extLst>
      <p:ext uri="{BB962C8B-B14F-4D97-AF65-F5344CB8AC3E}">
        <p14:creationId xmlns:p14="http://schemas.microsoft.com/office/powerpoint/2010/main" val="3063673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C1A5DE-F9C8-4834-92B0-04B288D1850D}" type="datetimeFigureOut">
              <a:rPr lang="en-IN" smtClean="0"/>
              <a:t>16-05-2023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2549161-649E-4CAB-91A0-3073DE08FC0F}" type="slidenum">
              <a:rPr lang="en-IN" smtClean="0"/>
              <a:t>‹#›</a:t>
            </a:fld>
            <a:endParaRPr lang="en-IN"/>
          </a:p>
        </p:txBody>
      </p:sp>
    </p:spTree>
    <p:extLst>
      <p:ext uri="{BB962C8B-B14F-4D97-AF65-F5344CB8AC3E}">
        <p14:creationId xmlns:p14="http://schemas.microsoft.com/office/powerpoint/2010/main" val="2487866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C1A5DE-F9C8-4834-92B0-04B288D1850D}" type="datetimeFigureOut">
              <a:rPr lang="en-IN" smtClean="0"/>
              <a:t>16-05-2023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549161-649E-4CAB-91A0-3073DE08FC0F}" type="slidenum">
              <a:rPr lang="en-IN" smtClean="0"/>
              <a:t>‹#›</a:t>
            </a:fld>
            <a:endParaRPr lang="en-IN"/>
          </a:p>
        </p:txBody>
      </p:sp>
    </p:spTree>
    <p:extLst>
      <p:ext uri="{BB962C8B-B14F-4D97-AF65-F5344CB8AC3E}">
        <p14:creationId xmlns:p14="http://schemas.microsoft.com/office/powerpoint/2010/main" val="68293879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9.jpeg"/><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p!!Rectangle">
            <a:extLst>
              <a:ext uri="{FF2B5EF4-FFF2-40B4-BE49-F238E27FC236}">
                <a16:creationId xmlns:a16="http://schemas.microsoft.com/office/drawing/2014/main" id="{D0D0518B-D51A-4AC9-8054-5C1EF2EB9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Closeup of a hand holding a key with a house dongle">
            <a:extLst>
              <a:ext uri="{FF2B5EF4-FFF2-40B4-BE49-F238E27FC236}">
                <a16:creationId xmlns:a16="http://schemas.microsoft.com/office/drawing/2014/main" id="{CB6168C2-1548-A4D3-2DF8-7ED152983294}"/>
              </a:ext>
            </a:extLst>
          </p:cNvPr>
          <p:cNvPicPr>
            <a:picLocks noChangeAspect="1"/>
          </p:cNvPicPr>
          <p:nvPr/>
        </p:nvPicPr>
        <p:blipFill rotWithShape="1">
          <a:blip r:embed="rId2"/>
          <a:srcRect t="5615" b="10116"/>
          <a:stretch/>
        </p:blipFill>
        <p:spPr>
          <a:xfrm>
            <a:off x="20" y="10"/>
            <a:ext cx="12191980" cy="6857990"/>
          </a:xfrm>
          <a:prstGeom prst="rect">
            <a:avLst/>
          </a:prstGeom>
        </p:spPr>
      </p:pic>
      <p:sp useBgFill="1">
        <p:nvSpPr>
          <p:cNvPr id="25" name="m!!text rectangle">
            <a:extLst>
              <a:ext uri="{FF2B5EF4-FFF2-40B4-BE49-F238E27FC236}">
                <a16:creationId xmlns:a16="http://schemas.microsoft.com/office/drawing/2014/main" id="{494CEDA0-FD8E-491B-8792-69F93BDA3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0275" y="633619"/>
            <a:ext cx="4279383" cy="5495925"/>
          </a:xfrm>
          <a:prstGeom prst="rect">
            <a:avLst/>
          </a:prstGeom>
          <a:ln w="9525">
            <a:solidFill>
              <a:srgbClr val="EFEFE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AEA1AD2-F9A7-AEBD-A806-AAFF8151C3FC}"/>
              </a:ext>
            </a:extLst>
          </p:cNvPr>
          <p:cNvSpPr>
            <a:spLocks noGrp="1"/>
          </p:cNvSpPr>
          <p:nvPr>
            <p:ph type="ctrTitle"/>
          </p:nvPr>
        </p:nvSpPr>
        <p:spPr>
          <a:xfrm>
            <a:off x="843645" y="980368"/>
            <a:ext cx="3666744" cy="1106424"/>
          </a:xfrm>
        </p:spPr>
        <p:txBody>
          <a:bodyPr vert="horz" lIns="91440" tIns="45720" rIns="91440" bIns="45720" rtlCol="0" anchor="ctr">
            <a:normAutofit/>
          </a:bodyPr>
          <a:lstStyle/>
          <a:p>
            <a:pPr algn="l"/>
            <a:r>
              <a:rPr lang="en-US" sz="2400" u="sng"/>
              <a:t>Securing Your Home with IOT: A Smart Security System</a:t>
            </a:r>
          </a:p>
        </p:txBody>
      </p:sp>
      <p:sp>
        <p:nvSpPr>
          <p:cNvPr id="27" name="m!!accent">
            <a:extLst>
              <a:ext uri="{FF2B5EF4-FFF2-40B4-BE49-F238E27FC236}">
                <a16:creationId xmlns:a16="http://schemas.microsoft.com/office/drawing/2014/main" id="{0FD3EBBB-DFE8-4525-B1BF-BE7BBC8DFA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267" y="115681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A9362A14-6FB8-4FFC-AAA0-2E5AFF8A8D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824" y="2113280"/>
            <a:ext cx="3520440"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TextBox 11">
            <a:extLst>
              <a:ext uri="{FF2B5EF4-FFF2-40B4-BE49-F238E27FC236}">
                <a16:creationId xmlns:a16="http://schemas.microsoft.com/office/drawing/2014/main" id="{4FA4102D-4D3B-D01E-5744-3674E4222562}"/>
              </a:ext>
            </a:extLst>
          </p:cNvPr>
          <p:cNvSpPr txBox="1"/>
          <p:nvPr/>
        </p:nvSpPr>
        <p:spPr>
          <a:xfrm>
            <a:off x="843645" y="2354199"/>
            <a:ext cx="3666744" cy="3461331"/>
          </a:xfrm>
          <a:prstGeom prst="rect">
            <a:avLst/>
          </a:prstGeom>
        </p:spPr>
        <p:txBody>
          <a:bodyPr vert="horz" lIns="91440" tIns="45720" rIns="91440" bIns="45720" rtlCol="0">
            <a:normAutofit fontScale="92500" lnSpcReduction="20000"/>
          </a:bodyPr>
          <a:lstStyle/>
          <a:p>
            <a:pPr defTabSz="914400">
              <a:lnSpc>
                <a:spcPct val="90000"/>
              </a:lnSpc>
              <a:spcAft>
                <a:spcPts val="600"/>
              </a:spcAft>
            </a:pPr>
            <a:r>
              <a:rPr lang="en-US" u="sng" dirty="0"/>
              <a:t>Mentor:</a:t>
            </a:r>
          </a:p>
          <a:p>
            <a:pPr defTabSz="914400">
              <a:lnSpc>
                <a:spcPct val="90000"/>
              </a:lnSpc>
              <a:spcAft>
                <a:spcPts val="600"/>
              </a:spcAft>
            </a:pPr>
            <a:r>
              <a:rPr lang="en-US" dirty="0"/>
              <a:t>Prof. Umesh Raut</a:t>
            </a:r>
          </a:p>
          <a:p>
            <a:pPr defTabSz="914400">
              <a:lnSpc>
                <a:spcPct val="90000"/>
              </a:lnSpc>
              <a:spcAft>
                <a:spcPts val="600"/>
              </a:spcAft>
            </a:pPr>
            <a:endParaRPr lang="en-US" u="sng" dirty="0"/>
          </a:p>
          <a:p>
            <a:pPr defTabSz="914400">
              <a:lnSpc>
                <a:spcPct val="90000"/>
              </a:lnSpc>
              <a:spcAft>
                <a:spcPts val="600"/>
              </a:spcAft>
            </a:pPr>
            <a:endParaRPr lang="en-US" u="sng" dirty="0"/>
          </a:p>
          <a:p>
            <a:pPr defTabSz="914400">
              <a:lnSpc>
                <a:spcPct val="90000"/>
              </a:lnSpc>
              <a:spcAft>
                <a:spcPts val="600"/>
              </a:spcAft>
            </a:pPr>
            <a:endParaRPr lang="en-US" u="sng" dirty="0"/>
          </a:p>
          <a:p>
            <a:pPr defTabSz="914400">
              <a:lnSpc>
                <a:spcPct val="90000"/>
              </a:lnSpc>
              <a:spcAft>
                <a:spcPts val="600"/>
              </a:spcAft>
            </a:pPr>
            <a:endParaRPr lang="en-US" u="sng" dirty="0"/>
          </a:p>
          <a:p>
            <a:pPr defTabSz="914400">
              <a:lnSpc>
                <a:spcPct val="90000"/>
              </a:lnSpc>
              <a:spcAft>
                <a:spcPts val="600"/>
              </a:spcAft>
            </a:pPr>
            <a:endParaRPr lang="en-US" u="sng" dirty="0"/>
          </a:p>
          <a:p>
            <a:pPr defTabSz="914400">
              <a:lnSpc>
                <a:spcPct val="90000"/>
              </a:lnSpc>
              <a:spcAft>
                <a:spcPts val="600"/>
              </a:spcAft>
            </a:pPr>
            <a:endParaRPr lang="en-US" u="sng" dirty="0"/>
          </a:p>
          <a:p>
            <a:pPr defTabSz="914400">
              <a:lnSpc>
                <a:spcPct val="90000"/>
              </a:lnSpc>
              <a:spcAft>
                <a:spcPts val="600"/>
              </a:spcAft>
            </a:pPr>
            <a:r>
              <a:rPr lang="en-US" u="sng" dirty="0"/>
              <a:t>Group Members:</a:t>
            </a:r>
          </a:p>
          <a:p>
            <a:pPr marL="285750" indent="-285750" defTabSz="914400">
              <a:lnSpc>
                <a:spcPct val="90000"/>
              </a:lnSpc>
              <a:spcAft>
                <a:spcPts val="600"/>
              </a:spcAft>
              <a:buFont typeface="Arial" panose="020B0604020202020204" pitchFamily="34" charset="0"/>
              <a:buChar char="•"/>
            </a:pPr>
            <a:r>
              <a:rPr lang="en-US" dirty="0"/>
              <a:t>Amir Shakeel – PF12</a:t>
            </a:r>
          </a:p>
          <a:p>
            <a:pPr indent="-228600" defTabSz="914400">
              <a:lnSpc>
                <a:spcPct val="90000"/>
              </a:lnSpc>
              <a:spcAft>
                <a:spcPts val="600"/>
              </a:spcAft>
              <a:buFont typeface="Arial" panose="020B0604020202020204" pitchFamily="34" charset="0"/>
              <a:buChar char="•"/>
            </a:pPr>
            <a:r>
              <a:rPr lang="en-US" dirty="0"/>
              <a:t>Ankit Kumar-PF24</a:t>
            </a:r>
          </a:p>
          <a:p>
            <a:pPr indent="-228600" defTabSz="914400">
              <a:lnSpc>
                <a:spcPct val="90000"/>
              </a:lnSpc>
              <a:spcAft>
                <a:spcPts val="600"/>
              </a:spcAft>
              <a:buFont typeface="Arial" panose="020B0604020202020204" pitchFamily="34" charset="0"/>
              <a:buChar char="•"/>
            </a:pPr>
            <a:r>
              <a:rPr lang="en-US" dirty="0"/>
              <a:t>Swayam Sharma-PF30</a:t>
            </a:r>
          </a:p>
          <a:p>
            <a:pPr indent="-228600" defTabSz="914400">
              <a:lnSpc>
                <a:spcPct val="90000"/>
              </a:lnSpc>
              <a:spcAft>
                <a:spcPts val="600"/>
              </a:spcAft>
              <a:buFont typeface="Arial" panose="020B0604020202020204" pitchFamily="34" charset="0"/>
              <a:buChar char="•"/>
            </a:pPr>
            <a:r>
              <a:rPr lang="en-US" dirty="0"/>
              <a:t>Parth Mogadpally-PF43</a:t>
            </a:r>
          </a:p>
          <a:p>
            <a:pPr indent="-228600" defTabSz="914400">
              <a:lnSpc>
                <a:spcPct val="90000"/>
              </a:lnSpc>
              <a:spcAft>
                <a:spcPts val="600"/>
              </a:spcAft>
              <a:buFont typeface="Arial" panose="020B0604020202020204" pitchFamily="34" charset="0"/>
              <a:buChar char="•"/>
            </a:pPr>
            <a:endParaRPr lang="en-US" dirty="0"/>
          </a:p>
          <a:p>
            <a:pPr indent="-228600" defTabSz="914400">
              <a:lnSpc>
                <a:spcPct val="90000"/>
              </a:lnSpc>
              <a:spcAft>
                <a:spcPts val="600"/>
              </a:spcAft>
              <a:buFont typeface="Arial" panose="020B0604020202020204" pitchFamily="34" charset="0"/>
              <a:buChar char="•"/>
            </a:pPr>
            <a:endParaRPr lang="en-US" dirty="0"/>
          </a:p>
          <a:p>
            <a:pPr indent="-228600" defTabSz="914400">
              <a:lnSpc>
                <a:spcPct val="90000"/>
              </a:lnSpc>
              <a:spcAft>
                <a:spcPts val="600"/>
              </a:spcAft>
              <a:buFont typeface="Arial" panose="020B0604020202020204" pitchFamily="34" charset="0"/>
              <a:buChar char="•"/>
            </a:pPr>
            <a:endParaRPr lang="en-US" dirty="0"/>
          </a:p>
          <a:p>
            <a:pPr indent="-228600" defTabSz="914400">
              <a:lnSpc>
                <a:spcPct val="90000"/>
              </a:lnSpc>
              <a:spcAft>
                <a:spcPts val="600"/>
              </a:spcAft>
              <a:buFont typeface="Arial" panose="020B0604020202020204" pitchFamily="34" charset="0"/>
              <a:buChar char="•"/>
            </a:pPr>
            <a:endParaRPr lang="en-US" dirty="0"/>
          </a:p>
        </p:txBody>
      </p:sp>
    </p:spTree>
    <p:extLst>
      <p:ext uri="{BB962C8B-B14F-4D97-AF65-F5344CB8AC3E}">
        <p14:creationId xmlns:p14="http://schemas.microsoft.com/office/powerpoint/2010/main" val="31950977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8A27C-94E1-DFAE-0563-B4BCDAA2BE1A}"/>
              </a:ext>
            </a:extLst>
          </p:cNvPr>
          <p:cNvSpPr>
            <a:spLocks noGrp="1"/>
          </p:cNvSpPr>
          <p:nvPr>
            <p:ph type="title"/>
          </p:nvPr>
        </p:nvSpPr>
        <p:spPr/>
        <p:txBody>
          <a:bodyPr/>
          <a:lstStyle/>
          <a:p>
            <a:r>
              <a:rPr lang="en-US" u="sng" dirty="0"/>
              <a:t>Basic Details Implementation</a:t>
            </a:r>
          </a:p>
        </p:txBody>
      </p:sp>
      <p:graphicFrame>
        <p:nvGraphicFramePr>
          <p:cNvPr id="1030" name="Content Placeholder 2">
            <a:extLst>
              <a:ext uri="{FF2B5EF4-FFF2-40B4-BE49-F238E27FC236}">
                <a16:creationId xmlns:a16="http://schemas.microsoft.com/office/drawing/2014/main" id="{6E9E089E-DA6E-C2EE-78DD-0F355779246B}"/>
              </a:ext>
            </a:extLst>
          </p:cNvPr>
          <p:cNvGraphicFramePr>
            <a:graphicFrameLocks noGrp="1"/>
          </p:cNvGraphicFramePr>
          <p:nvPr>
            <p:ph sz="half" idx="1"/>
          </p:nvPr>
        </p:nvGraphicFramePr>
        <p:xfrm>
          <a:off x="838200" y="1825625"/>
          <a:ext cx="5181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26" name="Picture 2" descr="How deploying an IoT security system can secure your data and assets?">
            <a:extLst>
              <a:ext uri="{FF2B5EF4-FFF2-40B4-BE49-F238E27FC236}">
                <a16:creationId xmlns:a16="http://schemas.microsoft.com/office/drawing/2014/main" id="{2E26FD46-9B1F-B16B-31E1-BED1BAAEA4F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73313" y="2545288"/>
            <a:ext cx="4579373" cy="29120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0302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3142B-C90B-A75E-292D-8EC06BEFC54F}"/>
              </a:ext>
            </a:extLst>
          </p:cNvPr>
          <p:cNvSpPr>
            <a:spLocks noGrp="1"/>
          </p:cNvSpPr>
          <p:nvPr>
            <p:ph type="title"/>
          </p:nvPr>
        </p:nvSpPr>
        <p:spPr/>
        <p:txBody>
          <a:bodyPr/>
          <a:lstStyle/>
          <a:p>
            <a:r>
              <a:rPr lang="en-US" u="sng" dirty="0"/>
              <a:t>REFERENCES</a:t>
            </a:r>
          </a:p>
        </p:txBody>
      </p:sp>
      <p:sp>
        <p:nvSpPr>
          <p:cNvPr id="3" name="Content Placeholder 2">
            <a:extLst>
              <a:ext uri="{FF2B5EF4-FFF2-40B4-BE49-F238E27FC236}">
                <a16:creationId xmlns:a16="http://schemas.microsoft.com/office/drawing/2014/main" id="{5E7D5A39-5A0C-B2BA-87B2-E36FC73B7287}"/>
              </a:ext>
            </a:extLst>
          </p:cNvPr>
          <p:cNvSpPr>
            <a:spLocks noGrp="1"/>
          </p:cNvSpPr>
          <p:nvPr>
            <p:ph idx="1"/>
          </p:nvPr>
        </p:nvSpPr>
        <p:spPr/>
        <p:txBody>
          <a:bodyPr>
            <a:normAutofit fontScale="77500" lnSpcReduction="20000"/>
          </a:bodyPr>
          <a:lstStyle/>
          <a:p>
            <a:pPr marL="0" indent="0">
              <a:buNone/>
            </a:pPr>
            <a:r>
              <a:rPr lang="en-US" dirty="0"/>
              <a:t>[1] https://raspberrypihq.com </a:t>
            </a:r>
          </a:p>
          <a:p>
            <a:pPr marL="0" indent="0">
              <a:buNone/>
            </a:pPr>
            <a:endParaRPr lang="en-US" dirty="0"/>
          </a:p>
          <a:p>
            <a:pPr marL="0" indent="0">
              <a:buNone/>
            </a:pPr>
            <a:r>
              <a:rPr lang="en-US" dirty="0"/>
              <a:t>[2] M. Al-</a:t>
            </a:r>
            <a:r>
              <a:rPr lang="en-US" dirty="0" err="1"/>
              <a:t>Kuwari</a:t>
            </a:r>
            <a:r>
              <a:rPr lang="en-US" dirty="0"/>
              <a:t>, A. Ramadan, Y. Ismael, L. Al-</a:t>
            </a:r>
            <a:r>
              <a:rPr lang="en-US" dirty="0" err="1"/>
              <a:t>Sughair</a:t>
            </a:r>
            <a:r>
              <a:rPr lang="en-US" dirty="0"/>
              <a:t> and A. </a:t>
            </a:r>
            <a:r>
              <a:rPr lang="en-US" dirty="0" err="1"/>
              <a:t>Gastli</a:t>
            </a:r>
            <a:r>
              <a:rPr lang="en-US" dirty="0"/>
              <a:t>, "</a:t>
            </a:r>
            <a:r>
              <a:rPr lang="en-US" dirty="0" err="1"/>
              <a:t>SmartHome</a:t>
            </a:r>
            <a:r>
              <a:rPr lang="en-US" dirty="0"/>
              <a:t> Automation using IoT-based Sensing and Monitoring Platform," IEEE, 2018. </a:t>
            </a:r>
          </a:p>
          <a:p>
            <a:pPr marL="0" indent="0">
              <a:buNone/>
            </a:pPr>
            <a:endParaRPr lang="en-US" dirty="0"/>
          </a:p>
          <a:p>
            <a:pPr marL="0" indent="0">
              <a:buNone/>
            </a:pPr>
            <a:r>
              <a:rPr lang="en-US" dirty="0"/>
              <a:t>[3] S. </a:t>
            </a:r>
            <a:r>
              <a:rPr lang="en-US" dirty="0" err="1"/>
              <a:t>Tanwar</a:t>
            </a:r>
            <a:r>
              <a:rPr lang="en-US" dirty="0"/>
              <a:t>, P. </a:t>
            </a:r>
            <a:r>
              <a:rPr lang="en-US" dirty="0" err="1"/>
              <a:t>Pately</a:t>
            </a:r>
            <a:r>
              <a:rPr lang="en-US" dirty="0"/>
              <a:t>, K. </a:t>
            </a:r>
            <a:r>
              <a:rPr lang="en-US" dirty="0" err="1"/>
              <a:t>Patelz</a:t>
            </a:r>
            <a:r>
              <a:rPr lang="en-US" dirty="0"/>
              <a:t>, S. </a:t>
            </a:r>
            <a:r>
              <a:rPr lang="en-US" dirty="0" err="1"/>
              <a:t>Tyagix</a:t>
            </a:r>
            <a:r>
              <a:rPr lang="en-US" dirty="0"/>
              <a:t>, N. Kumar and M. </a:t>
            </a:r>
            <a:r>
              <a:rPr lang="en-US" dirty="0" err="1"/>
              <a:t>Obaidat</a:t>
            </a:r>
            <a:r>
              <a:rPr lang="en-US" dirty="0"/>
              <a:t>, "An Advanced Internet of Thing based Security Alert System for Smart Home," IEEE, 2017. </a:t>
            </a:r>
          </a:p>
          <a:p>
            <a:pPr marL="0" indent="0">
              <a:buNone/>
            </a:pPr>
            <a:endParaRPr lang="en-US" dirty="0"/>
          </a:p>
          <a:p>
            <a:pPr marL="0" indent="0">
              <a:buNone/>
            </a:pPr>
            <a:r>
              <a:rPr lang="en-US" dirty="0"/>
              <a:t>[4] R. Khana and U. </a:t>
            </a:r>
            <a:r>
              <a:rPr lang="en-US" dirty="0" err="1"/>
              <a:t>Usnul</a:t>
            </a:r>
            <a:r>
              <a:rPr lang="en-US" dirty="0"/>
              <a:t>, "</a:t>
            </a:r>
            <a:r>
              <a:rPr lang="en-US" dirty="0" err="1"/>
              <a:t>Rancang</a:t>
            </a:r>
            <a:r>
              <a:rPr lang="en-US" dirty="0"/>
              <a:t> </a:t>
            </a:r>
            <a:r>
              <a:rPr lang="en-US" dirty="0" err="1"/>
              <a:t>Bangun</a:t>
            </a:r>
            <a:r>
              <a:rPr lang="en-US" dirty="0"/>
              <a:t> </a:t>
            </a:r>
            <a:r>
              <a:rPr lang="en-US" dirty="0" err="1"/>
              <a:t>Sistem</a:t>
            </a:r>
            <a:r>
              <a:rPr lang="en-US" dirty="0"/>
              <a:t> </a:t>
            </a:r>
            <a:r>
              <a:rPr lang="en-US" dirty="0" err="1"/>
              <a:t>Keamanan</a:t>
            </a:r>
            <a:r>
              <a:rPr lang="en-US" dirty="0"/>
              <a:t> </a:t>
            </a:r>
            <a:r>
              <a:rPr lang="en-US" dirty="0" err="1"/>
              <a:t>Rumah</a:t>
            </a:r>
            <a:r>
              <a:rPr lang="en-US" dirty="0"/>
              <a:t> </a:t>
            </a:r>
            <a:r>
              <a:rPr lang="en-US" dirty="0" err="1"/>
              <a:t>Berbasis</a:t>
            </a:r>
            <a:r>
              <a:rPr lang="en-US" dirty="0"/>
              <a:t> IoT </a:t>
            </a:r>
            <a:r>
              <a:rPr lang="en-US" dirty="0" err="1"/>
              <a:t>dengan</a:t>
            </a:r>
            <a:r>
              <a:rPr lang="en-US" dirty="0"/>
              <a:t> Platform Android," Ejournal Kajian Teknik </a:t>
            </a:r>
            <a:r>
              <a:rPr lang="en-US" dirty="0" err="1"/>
              <a:t>Elektro</a:t>
            </a:r>
            <a:r>
              <a:rPr lang="en-US" dirty="0"/>
              <a:t> Vol.3 No.1, pp. 18-31, 2018 </a:t>
            </a:r>
          </a:p>
          <a:p>
            <a:pPr marL="0" indent="0">
              <a:buNone/>
            </a:pPr>
            <a:endParaRPr lang="en-US" dirty="0"/>
          </a:p>
          <a:p>
            <a:pPr marL="0" indent="0">
              <a:buNone/>
            </a:pPr>
            <a:r>
              <a:rPr lang="en-US" dirty="0"/>
              <a:t>[5] D. </a:t>
            </a:r>
            <a:r>
              <a:rPr lang="en-US" dirty="0" err="1"/>
              <a:t>Yendri</a:t>
            </a:r>
            <a:r>
              <a:rPr lang="en-US" dirty="0"/>
              <a:t> and R. E. Putri, "</a:t>
            </a:r>
            <a:r>
              <a:rPr lang="en-US" dirty="0" err="1"/>
              <a:t>Sistem</a:t>
            </a:r>
            <a:r>
              <a:rPr lang="en-US" dirty="0"/>
              <a:t> </a:t>
            </a:r>
            <a:r>
              <a:rPr lang="en-US" dirty="0" err="1"/>
              <a:t>Pengontrolan</a:t>
            </a:r>
            <a:r>
              <a:rPr lang="en-US" dirty="0"/>
              <a:t> Dan </a:t>
            </a:r>
            <a:r>
              <a:rPr lang="en-US" dirty="0" err="1"/>
              <a:t>Keamanan</a:t>
            </a:r>
            <a:r>
              <a:rPr lang="en-US" dirty="0"/>
              <a:t> </a:t>
            </a:r>
            <a:r>
              <a:rPr lang="en-US" dirty="0" err="1"/>
              <a:t>Rumah</a:t>
            </a:r>
            <a:r>
              <a:rPr lang="en-US" dirty="0"/>
              <a:t> </a:t>
            </a:r>
            <a:r>
              <a:rPr lang="en-US" dirty="0" err="1"/>
              <a:t>Pintar</a:t>
            </a:r>
            <a:r>
              <a:rPr lang="en-US" dirty="0"/>
              <a:t> (Smart Home) </a:t>
            </a:r>
            <a:r>
              <a:rPr lang="en-US" dirty="0" err="1"/>
              <a:t>Berbasis</a:t>
            </a:r>
            <a:r>
              <a:rPr lang="en-US" dirty="0"/>
              <a:t> Android," pp. 1-6, 2018. </a:t>
            </a:r>
          </a:p>
        </p:txBody>
      </p:sp>
    </p:spTree>
    <p:extLst>
      <p:ext uri="{BB962C8B-B14F-4D97-AF65-F5344CB8AC3E}">
        <p14:creationId xmlns:p14="http://schemas.microsoft.com/office/powerpoint/2010/main" val="1188622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3B7926-3160-C123-0FFF-F03BCD0530D7}"/>
              </a:ext>
            </a:extLst>
          </p:cNvPr>
          <p:cNvSpPr>
            <a:spLocks noGrp="1"/>
          </p:cNvSpPr>
          <p:nvPr>
            <p:ph type="title"/>
          </p:nvPr>
        </p:nvSpPr>
        <p:spPr>
          <a:xfrm>
            <a:off x="686834" y="1153572"/>
            <a:ext cx="3200400" cy="4461163"/>
          </a:xfrm>
        </p:spPr>
        <p:txBody>
          <a:bodyPr>
            <a:normAutofit/>
          </a:bodyPr>
          <a:lstStyle/>
          <a:p>
            <a:r>
              <a:rPr lang="en-US" u="sng">
                <a:solidFill>
                  <a:srgbClr val="FFFFFF"/>
                </a:solidFill>
              </a:rPr>
              <a:t>CONCLUSION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463E096-467D-17CC-0AE9-135554E90B7C}"/>
              </a:ext>
            </a:extLst>
          </p:cNvPr>
          <p:cNvSpPr>
            <a:spLocks noGrp="1"/>
          </p:cNvSpPr>
          <p:nvPr>
            <p:ph idx="1"/>
          </p:nvPr>
        </p:nvSpPr>
        <p:spPr>
          <a:xfrm>
            <a:off x="4447308" y="591344"/>
            <a:ext cx="6906491" cy="5585619"/>
          </a:xfrm>
        </p:spPr>
        <p:txBody>
          <a:bodyPr anchor="ctr">
            <a:normAutofit/>
          </a:bodyPr>
          <a:lstStyle/>
          <a:p>
            <a:r>
              <a:rPr lang="en-US" dirty="0"/>
              <a:t>In conclusion, an IoT-based smart security system using Raspberry Pi, webcam, motion detection, and email notification is a cost-effective, efficient, and scalable solution for improving home security. The system can be easily installed without professional help, and it can be accessed remotely from anywhere with an internet connection.</a:t>
            </a:r>
          </a:p>
        </p:txBody>
      </p:sp>
    </p:spTree>
    <p:extLst>
      <p:ext uri="{BB962C8B-B14F-4D97-AF65-F5344CB8AC3E}">
        <p14:creationId xmlns:p14="http://schemas.microsoft.com/office/powerpoint/2010/main" val="25071339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91CAAA-BE87-8835-9A07-9081C8543D6B}"/>
              </a:ext>
            </a:extLst>
          </p:cNvPr>
          <p:cNvSpPr>
            <a:spLocks noGrp="1"/>
          </p:cNvSpPr>
          <p:nvPr>
            <p:ph idx="1"/>
          </p:nvPr>
        </p:nvSpPr>
        <p:spPr>
          <a:xfrm>
            <a:off x="838200" y="188259"/>
            <a:ext cx="10515600" cy="5988704"/>
          </a:xfrm>
        </p:spPr>
        <p:txBody>
          <a:bodyPr/>
          <a:lstStyle/>
          <a:p>
            <a:pPr marL="0" indent="0" algn="ctr">
              <a:buNone/>
            </a:pPr>
            <a:endParaRPr lang="en-US"/>
          </a:p>
          <a:p>
            <a:pPr marL="0" indent="0" algn="ctr">
              <a:buNone/>
            </a:pPr>
            <a:endParaRPr lang="en-US"/>
          </a:p>
          <a:p>
            <a:pPr marL="0" indent="0" algn="ctr">
              <a:buNone/>
            </a:pPr>
            <a:endParaRPr lang="en-US"/>
          </a:p>
          <a:p>
            <a:pPr marL="0" indent="0" algn="ctr">
              <a:buNone/>
            </a:pPr>
            <a:endParaRPr lang="en-US"/>
          </a:p>
          <a:p>
            <a:pPr marL="0" indent="0" algn="ctr">
              <a:buNone/>
            </a:pPr>
            <a:endParaRPr lang="en-US"/>
          </a:p>
          <a:p>
            <a:pPr marL="0" indent="0" algn="ctr">
              <a:buNone/>
            </a:pPr>
            <a:r>
              <a:rPr lang="en-US" sz="6000" u="sng"/>
              <a:t>THANK YOU</a:t>
            </a:r>
            <a:endParaRPr lang="en-IN" u="sng" dirty="0"/>
          </a:p>
        </p:txBody>
      </p:sp>
    </p:spTree>
    <p:extLst>
      <p:ext uri="{BB962C8B-B14F-4D97-AF65-F5344CB8AC3E}">
        <p14:creationId xmlns:p14="http://schemas.microsoft.com/office/powerpoint/2010/main" val="19922386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FA3821A-96D9-BACD-34C9-7DA24024DFD0}"/>
              </a:ext>
            </a:extLst>
          </p:cNvPr>
          <p:cNvPicPr>
            <a:picLocks noChangeAspect="1"/>
          </p:cNvPicPr>
          <p:nvPr/>
        </p:nvPicPr>
        <p:blipFill rotWithShape="1">
          <a:blip r:embed="rId2"/>
          <a:srcRect/>
          <a:stretch/>
        </p:blipFill>
        <p:spPr>
          <a:xfrm>
            <a:off x="1" y="1"/>
            <a:ext cx="12192000" cy="6857999"/>
          </a:xfrm>
          <a:prstGeom prst="rect">
            <a:avLst/>
          </a:prstGeom>
        </p:spPr>
      </p:pic>
      <p:sp useBgFill="1">
        <p:nvSpPr>
          <p:cNvPr id="20" name="Freeform: Shape 19">
            <a:extLst>
              <a:ext uri="{FF2B5EF4-FFF2-40B4-BE49-F238E27FC236}">
                <a16:creationId xmlns:a16="http://schemas.microsoft.com/office/drawing/2014/main" id="{7E7D0C94-08B4-48AE-8813-CC4D60294F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899" y="609600"/>
            <a:ext cx="5372101" cy="5513767"/>
          </a:xfrm>
          <a:custGeom>
            <a:avLst/>
            <a:gdLst>
              <a:gd name="connsiteX0" fmla="*/ 0 w 5372101"/>
              <a:gd name="connsiteY0" fmla="*/ 0 h 5513767"/>
              <a:gd name="connsiteX1" fmla="*/ 5372101 w 5372101"/>
              <a:gd name="connsiteY1" fmla="*/ 0 h 5513767"/>
              <a:gd name="connsiteX2" fmla="*/ 5372101 w 5372101"/>
              <a:gd name="connsiteY2" fmla="*/ 5513767 h 5513767"/>
              <a:gd name="connsiteX3" fmla="*/ 5363126 w 5372101"/>
              <a:gd name="connsiteY3" fmla="*/ 5512835 h 5513767"/>
              <a:gd name="connsiteX4" fmla="*/ 5316714 w 5372101"/>
              <a:gd name="connsiteY4" fmla="*/ 5491247 h 5513767"/>
              <a:gd name="connsiteX5" fmla="*/ 5198331 w 5372101"/>
              <a:gd name="connsiteY5" fmla="*/ 5470092 h 5513767"/>
              <a:gd name="connsiteX6" fmla="*/ 5150428 w 5372101"/>
              <a:gd name="connsiteY6" fmla="*/ 5472506 h 5513767"/>
              <a:gd name="connsiteX7" fmla="*/ 5085506 w 5372101"/>
              <a:gd name="connsiteY7" fmla="*/ 5468851 h 5513767"/>
              <a:gd name="connsiteX8" fmla="*/ 4968663 w 5372101"/>
              <a:gd name="connsiteY8" fmla="*/ 5470487 h 5513767"/>
              <a:gd name="connsiteX9" fmla="*/ 4815623 w 5372101"/>
              <a:gd name="connsiteY9" fmla="*/ 5458622 h 5513767"/>
              <a:gd name="connsiteX10" fmla="*/ 4716679 w 5372101"/>
              <a:gd name="connsiteY10" fmla="*/ 5405365 h 5513767"/>
              <a:gd name="connsiteX11" fmla="*/ 4704891 w 5372101"/>
              <a:gd name="connsiteY11" fmla="*/ 5411529 h 5513767"/>
              <a:gd name="connsiteX12" fmla="*/ 4630496 w 5372101"/>
              <a:gd name="connsiteY12" fmla="*/ 5396532 h 5513767"/>
              <a:gd name="connsiteX13" fmla="*/ 4506964 w 5372101"/>
              <a:gd name="connsiteY13" fmla="*/ 5396685 h 5513767"/>
              <a:gd name="connsiteX14" fmla="*/ 4427135 w 5372101"/>
              <a:gd name="connsiteY14" fmla="*/ 5358585 h 5513767"/>
              <a:gd name="connsiteX15" fmla="*/ 4028338 w 5372101"/>
              <a:gd name="connsiteY15" fmla="*/ 5313494 h 5513767"/>
              <a:gd name="connsiteX16" fmla="*/ 4015367 w 5372101"/>
              <a:gd name="connsiteY16" fmla="*/ 5320766 h 5513767"/>
              <a:gd name="connsiteX17" fmla="*/ 4002837 w 5372101"/>
              <a:gd name="connsiteY17" fmla="*/ 5322294 h 5513767"/>
              <a:gd name="connsiteX18" fmla="*/ 3997650 w 5372101"/>
              <a:gd name="connsiteY18" fmla="*/ 5329513 h 5513767"/>
              <a:gd name="connsiteX19" fmla="*/ 3991991 w 5372101"/>
              <a:gd name="connsiteY19" fmla="*/ 5331908 h 5513767"/>
              <a:gd name="connsiteX20" fmla="*/ 3925210 w 5372101"/>
              <a:gd name="connsiteY20" fmla="*/ 5319395 h 5513767"/>
              <a:gd name="connsiteX21" fmla="*/ 3837014 w 5372101"/>
              <a:gd name="connsiteY21" fmla="*/ 5289023 h 5513767"/>
              <a:gd name="connsiteX22" fmla="*/ 3798765 w 5372101"/>
              <a:gd name="connsiteY22" fmla="*/ 5299431 h 5513767"/>
              <a:gd name="connsiteX23" fmla="*/ 3792144 w 5372101"/>
              <a:gd name="connsiteY23" fmla="*/ 5301616 h 5513767"/>
              <a:gd name="connsiteX24" fmla="*/ 3766249 w 5372101"/>
              <a:gd name="connsiteY24" fmla="*/ 5301869 h 5513767"/>
              <a:gd name="connsiteX25" fmla="*/ 3718651 w 5372101"/>
              <a:gd name="connsiteY25" fmla="*/ 5320541 h 5513767"/>
              <a:gd name="connsiteX26" fmla="*/ 3671207 w 5372101"/>
              <a:gd name="connsiteY26" fmla="*/ 5318046 h 5513767"/>
              <a:gd name="connsiteX27" fmla="*/ 3446863 w 5372101"/>
              <a:gd name="connsiteY27" fmla="*/ 5294348 h 5513767"/>
              <a:gd name="connsiteX28" fmla="*/ 3312000 w 5372101"/>
              <a:gd name="connsiteY28" fmla="*/ 5286923 h 5513767"/>
              <a:gd name="connsiteX29" fmla="*/ 3259756 w 5372101"/>
              <a:gd name="connsiteY29" fmla="*/ 5294712 h 5513767"/>
              <a:gd name="connsiteX30" fmla="*/ 3187481 w 5372101"/>
              <a:gd name="connsiteY30" fmla="*/ 5298457 h 5513767"/>
              <a:gd name="connsiteX31" fmla="*/ 3124115 w 5372101"/>
              <a:gd name="connsiteY31" fmla="*/ 5294626 h 5513767"/>
              <a:gd name="connsiteX32" fmla="*/ 3099907 w 5372101"/>
              <a:gd name="connsiteY32" fmla="*/ 5302443 h 5513767"/>
              <a:gd name="connsiteX33" fmla="*/ 3017494 w 5372101"/>
              <a:gd name="connsiteY33" fmla="*/ 5301439 h 5513767"/>
              <a:gd name="connsiteX34" fmla="*/ 3010848 w 5372101"/>
              <a:gd name="connsiteY34" fmla="*/ 5307225 h 5513767"/>
              <a:gd name="connsiteX35" fmla="*/ 2994286 w 5372101"/>
              <a:gd name="connsiteY35" fmla="*/ 5309060 h 5513767"/>
              <a:gd name="connsiteX36" fmla="*/ 2988160 w 5372101"/>
              <a:gd name="connsiteY36" fmla="*/ 5310041 h 5513767"/>
              <a:gd name="connsiteX37" fmla="*/ 2984260 w 5372101"/>
              <a:gd name="connsiteY37" fmla="*/ 5307528 h 5513767"/>
              <a:gd name="connsiteX38" fmla="*/ 2979127 w 5372101"/>
              <a:gd name="connsiteY38" fmla="*/ 5308389 h 5513767"/>
              <a:gd name="connsiteX39" fmla="*/ 2978660 w 5372101"/>
              <a:gd name="connsiteY39" fmla="*/ 5311563 h 5513767"/>
              <a:gd name="connsiteX40" fmla="*/ 2946326 w 5372101"/>
              <a:gd name="connsiteY40" fmla="*/ 5316745 h 5513767"/>
              <a:gd name="connsiteX41" fmla="*/ 2713134 w 5372101"/>
              <a:gd name="connsiteY41" fmla="*/ 5331381 h 5513767"/>
              <a:gd name="connsiteX42" fmla="*/ 2352072 w 5372101"/>
              <a:gd name="connsiteY42" fmla="*/ 5342761 h 5513767"/>
              <a:gd name="connsiteX43" fmla="*/ 2260922 w 5372101"/>
              <a:gd name="connsiteY43" fmla="*/ 5328122 h 5513767"/>
              <a:gd name="connsiteX44" fmla="*/ 2178497 w 5372101"/>
              <a:gd name="connsiteY44" fmla="*/ 5351065 h 5513767"/>
              <a:gd name="connsiteX45" fmla="*/ 2034408 w 5372101"/>
              <a:gd name="connsiteY45" fmla="*/ 5307958 h 5513767"/>
              <a:gd name="connsiteX46" fmla="*/ 1831505 w 5372101"/>
              <a:gd name="connsiteY46" fmla="*/ 5312691 h 5513767"/>
              <a:gd name="connsiteX47" fmla="*/ 1710387 w 5372101"/>
              <a:gd name="connsiteY47" fmla="*/ 5308705 h 5513767"/>
              <a:gd name="connsiteX48" fmla="*/ 1664816 w 5372101"/>
              <a:gd name="connsiteY48" fmla="*/ 5296479 h 5513767"/>
              <a:gd name="connsiteX49" fmla="*/ 1600883 w 5372101"/>
              <a:gd name="connsiteY49" fmla="*/ 5286607 h 5513767"/>
              <a:gd name="connsiteX50" fmla="*/ 1488397 w 5372101"/>
              <a:gd name="connsiteY50" fmla="*/ 5260898 h 5513767"/>
              <a:gd name="connsiteX51" fmla="*/ 1336670 w 5372101"/>
              <a:gd name="connsiteY51" fmla="*/ 5240770 h 5513767"/>
              <a:gd name="connsiteX52" fmla="*/ 1224297 w 5372101"/>
              <a:gd name="connsiteY52" fmla="*/ 5271845 h 5513767"/>
              <a:gd name="connsiteX53" fmla="*/ 1214830 w 5372101"/>
              <a:gd name="connsiteY53" fmla="*/ 5263450 h 5513767"/>
              <a:gd name="connsiteX54" fmla="*/ 1138181 w 5372101"/>
              <a:gd name="connsiteY54" fmla="*/ 5262590 h 5513767"/>
              <a:gd name="connsiteX55" fmla="*/ 943575 w 5372101"/>
              <a:gd name="connsiteY55" fmla="*/ 5290808 h 5513767"/>
              <a:gd name="connsiteX56" fmla="*/ 529813 w 5372101"/>
              <a:gd name="connsiteY56" fmla="*/ 5218555 h 5513767"/>
              <a:gd name="connsiteX57" fmla="*/ 519546 w 5372101"/>
              <a:gd name="connsiteY57" fmla="*/ 5208845 h 5513767"/>
              <a:gd name="connsiteX58" fmla="*/ 507906 w 5372101"/>
              <a:gd name="connsiteY58" fmla="*/ 5204779 h 5513767"/>
              <a:gd name="connsiteX59" fmla="*/ 505153 w 5372101"/>
              <a:gd name="connsiteY59" fmla="*/ 5196726 h 5513767"/>
              <a:gd name="connsiteX60" fmla="*/ 500429 w 5372101"/>
              <a:gd name="connsiteY60" fmla="*/ 5193241 h 5513767"/>
              <a:gd name="connsiteX61" fmla="*/ 431923 w 5372101"/>
              <a:gd name="connsiteY61" fmla="*/ 5191553 h 5513767"/>
              <a:gd name="connsiteX62" fmla="*/ 337115 w 5372101"/>
              <a:gd name="connsiteY62" fmla="*/ 5202714 h 5513767"/>
              <a:gd name="connsiteX63" fmla="*/ 303383 w 5372101"/>
              <a:gd name="connsiteY63" fmla="*/ 5184750 h 5513767"/>
              <a:gd name="connsiteX64" fmla="*/ 297664 w 5372101"/>
              <a:gd name="connsiteY64" fmla="*/ 5181269 h 5513767"/>
              <a:gd name="connsiteX65" fmla="*/ 272701 w 5372101"/>
              <a:gd name="connsiteY65" fmla="*/ 5175678 h 5513767"/>
              <a:gd name="connsiteX66" fmla="*/ 268242 w 5372101"/>
              <a:gd name="connsiteY66" fmla="*/ 5163678 h 5513767"/>
              <a:gd name="connsiteX67" fmla="*/ 232517 w 5372101"/>
              <a:gd name="connsiteY67" fmla="*/ 5147792 h 5513767"/>
              <a:gd name="connsiteX68" fmla="*/ 185851 w 5372101"/>
              <a:gd name="connsiteY68" fmla="*/ 5140408 h 5513767"/>
              <a:gd name="connsiteX69" fmla="*/ 20337 w 5372101"/>
              <a:gd name="connsiteY69" fmla="*/ 5113040 h 5513767"/>
              <a:gd name="connsiteX70" fmla="*/ 0 w 5372101"/>
              <a:gd name="connsiteY70" fmla="*/ 5112243 h 551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372101" h="5513767">
                <a:moveTo>
                  <a:pt x="0" y="0"/>
                </a:moveTo>
                <a:lnTo>
                  <a:pt x="5372101" y="0"/>
                </a:lnTo>
                <a:lnTo>
                  <a:pt x="5372101" y="5513767"/>
                </a:lnTo>
                <a:lnTo>
                  <a:pt x="5363126" y="5512835"/>
                </a:lnTo>
                <a:cubicBezTo>
                  <a:pt x="5345779" y="5509071"/>
                  <a:pt x="5329767" y="5502649"/>
                  <a:pt x="5316714" y="5491247"/>
                </a:cubicBezTo>
                <a:cubicBezTo>
                  <a:pt x="5295689" y="5478131"/>
                  <a:pt x="5219502" y="5459909"/>
                  <a:pt x="5198331" y="5470092"/>
                </a:cubicBezTo>
                <a:cubicBezTo>
                  <a:pt x="5181052" y="5469102"/>
                  <a:pt x="5165047" y="5459569"/>
                  <a:pt x="5150428" y="5472506"/>
                </a:cubicBezTo>
                <a:cubicBezTo>
                  <a:pt x="5129562" y="5487248"/>
                  <a:pt x="5088050" y="5445894"/>
                  <a:pt x="5085506" y="5468851"/>
                </a:cubicBezTo>
                <a:cubicBezTo>
                  <a:pt x="5055692" y="5440170"/>
                  <a:pt x="5006122" y="5469577"/>
                  <a:pt x="4968663" y="5470487"/>
                </a:cubicBezTo>
                <a:cubicBezTo>
                  <a:pt x="4947085" y="5444049"/>
                  <a:pt x="4889767" y="5472037"/>
                  <a:pt x="4815623" y="5458622"/>
                </a:cubicBezTo>
                <a:cubicBezTo>
                  <a:pt x="4792418" y="5428488"/>
                  <a:pt x="4765548" y="5449887"/>
                  <a:pt x="4716679" y="5405365"/>
                </a:cubicBezTo>
                <a:cubicBezTo>
                  <a:pt x="4713235" y="5407807"/>
                  <a:pt x="4709266" y="5409883"/>
                  <a:pt x="4704891" y="5411529"/>
                </a:cubicBezTo>
                <a:cubicBezTo>
                  <a:pt x="4679473" y="5421092"/>
                  <a:pt x="4646164" y="5414379"/>
                  <a:pt x="4630496" y="5396532"/>
                </a:cubicBezTo>
                <a:cubicBezTo>
                  <a:pt x="4590205" y="5365061"/>
                  <a:pt x="4548419" y="5412094"/>
                  <a:pt x="4506964" y="5396685"/>
                </a:cubicBezTo>
                <a:lnTo>
                  <a:pt x="4427135" y="5358585"/>
                </a:lnTo>
                <a:cubicBezTo>
                  <a:pt x="4319267" y="5308575"/>
                  <a:pt x="4152341" y="5340956"/>
                  <a:pt x="4028338" y="5313494"/>
                </a:cubicBezTo>
                <a:lnTo>
                  <a:pt x="4015367" y="5320766"/>
                </a:lnTo>
                <a:lnTo>
                  <a:pt x="4002837" y="5322294"/>
                </a:lnTo>
                <a:lnTo>
                  <a:pt x="3997650" y="5329513"/>
                </a:lnTo>
                <a:lnTo>
                  <a:pt x="3991991" y="5331908"/>
                </a:lnTo>
                <a:cubicBezTo>
                  <a:pt x="3969659" y="5338581"/>
                  <a:pt x="3978880" y="5316131"/>
                  <a:pt x="3925210" y="5319395"/>
                </a:cubicBezTo>
                <a:cubicBezTo>
                  <a:pt x="3947765" y="5277139"/>
                  <a:pt x="3837331" y="5338342"/>
                  <a:pt x="3837014" y="5289023"/>
                </a:cubicBezTo>
                <a:cubicBezTo>
                  <a:pt x="3824001" y="5291376"/>
                  <a:pt x="3811407" y="5295212"/>
                  <a:pt x="3798765" y="5299431"/>
                </a:cubicBezTo>
                <a:lnTo>
                  <a:pt x="3792144" y="5301616"/>
                </a:lnTo>
                <a:lnTo>
                  <a:pt x="3766249" y="5301869"/>
                </a:lnTo>
                <a:lnTo>
                  <a:pt x="3718651" y="5320541"/>
                </a:lnTo>
                <a:cubicBezTo>
                  <a:pt x="3703968" y="5321892"/>
                  <a:pt x="3688308" y="5321427"/>
                  <a:pt x="3671207" y="5318046"/>
                </a:cubicBezTo>
                <a:cubicBezTo>
                  <a:pt x="3616458" y="5288532"/>
                  <a:pt x="3514048" y="5333307"/>
                  <a:pt x="3446863" y="5294348"/>
                </a:cubicBezTo>
                <a:cubicBezTo>
                  <a:pt x="3420930" y="5283822"/>
                  <a:pt x="3333157" y="5274511"/>
                  <a:pt x="3312000" y="5286923"/>
                </a:cubicBezTo>
                <a:cubicBezTo>
                  <a:pt x="3292759" y="5287903"/>
                  <a:pt x="3273112" y="5280334"/>
                  <a:pt x="3259756" y="5294712"/>
                </a:cubicBezTo>
                <a:cubicBezTo>
                  <a:pt x="3239905" y="5311572"/>
                  <a:pt x="3185410" y="5275588"/>
                  <a:pt x="3187481" y="5298457"/>
                </a:cubicBezTo>
                <a:cubicBezTo>
                  <a:pt x="3168018" y="5286036"/>
                  <a:pt x="3146200" y="5288458"/>
                  <a:pt x="3124115" y="5294626"/>
                </a:cubicBezTo>
                <a:lnTo>
                  <a:pt x="3099907" y="5302443"/>
                </a:lnTo>
                <a:lnTo>
                  <a:pt x="3017494" y="5301439"/>
                </a:lnTo>
                <a:lnTo>
                  <a:pt x="3010848" y="5307225"/>
                </a:lnTo>
                <a:lnTo>
                  <a:pt x="2994286" y="5309060"/>
                </a:lnTo>
                <a:lnTo>
                  <a:pt x="2988160" y="5310041"/>
                </a:lnTo>
                <a:lnTo>
                  <a:pt x="2984260" y="5307528"/>
                </a:lnTo>
                <a:cubicBezTo>
                  <a:pt x="2981957" y="5306419"/>
                  <a:pt x="2980273" y="5306402"/>
                  <a:pt x="2979127" y="5308389"/>
                </a:cubicBezTo>
                <a:cubicBezTo>
                  <a:pt x="2978971" y="5309447"/>
                  <a:pt x="2978816" y="5310505"/>
                  <a:pt x="2978660" y="5311563"/>
                </a:cubicBezTo>
                <a:lnTo>
                  <a:pt x="2946326" y="5316745"/>
                </a:lnTo>
                <a:lnTo>
                  <a:pt x="2713134" y="5331381"/>
                </a:lnTo>
                <a:cubicBezTo>
                  <a:pt x="2610698" y="5372328"/>
                  <a:pt x="2466037" y="5325762"/>
                  <a:pt x="2352072" y="5342761"/>
                </a:cubicBezTo>
                <a:cubicBezTo>
                  <a:pt x="2293501" y="5293708"/>
                  <a:pt x="2324138" y="5338538"/>
                  <a:pt x="2260922" y="5328122"/>
                </a:cubicBezTo>
                <a:cubicBezTo>
                  <a:pt x="2275681" y="5372347"/>
                  <a:pt x="2185007" y="5301703"/>
                  <a:pt x="2178497" y="5351065"/>
                </a:cubicBezTo>
                <a:cubicBezTo>
                  <a:pt x="2133294" y="5337229"/>
                  <a:pt x="2097074" y="5300208"/>
                  <a:pt x="2034408" y="5307958"/>
                </a:cubicBezTo>
                <a:cubicBezTo>
                  <a:pt x="1981894" y="5332879"/>
                  <a:pt x="1896288" y="5279365"/>
                  <a:pt x="1831505" y="5312691"/>
                </a:cubicBezTo>
                <a:cubicBezTo>
                  <a:pt x="1807063" y="5321035"/>
                  <a:pt x="1727674" y="5322925"/>
                  <a:pt x="1710387" y="5308705"/>
                </a:cubicBezTo>
                <a:cubicBezTo>
                  <a:pt x="1693367" y="5306094"/>
                  <a:pt x="1674901" y="5312009"/>
                  <a:pt x="1664816" y="5296479"/>
                </a:cubicBezTo>
                <a:cubicBezTo>
                  <a:pt x="1649255" y="5277912"/>
                  <a:pt x="1596152" y="5309335"/>
                  <a:pt x="1600883" y="5286607"/>
                </a:cubicBezTo>
                <a:cubicBezTo>
                  <a:pt x="1563066" y="5308189"/>
                  <a:pt x="1524339" y="5269513"/>
                  <a:pt x="1488397" y="5260898"/>
                </a:cubicBezTo>
                <a:cubicBezTo>
                  <a:pt x="1459246" y="5282011"/>
                  <a:pt x="1412580" y="5243108"/>
                  <a:pt x="1336670" y="5240770"/>
                </a:cubicBezTo>
                <a:cubicBezTo>
                  <a:pt x="1304792" y="5265122"/>
                  <a:pt x="1285508" y="5238878"/>
                  <a:pt x="1224297" y="5271845"/>
                </a:cubicBezTo>
                <a:cubicBezTo>
                  <a:pt x="1221731" y="5268771"/>
                  <a:pt x="1218543" y="5265944"/>
                  <a:pt x="1214830" y="5263450"/>
                </a:cubicBezTo>
                <a:cubicBezTo>
                  <a:pt x="1193241" y="5248952"/>
                  <a:pt x="1158925" y="5248567"/>
                  <a:pt x="1138181" y="5262590"/>
                </a:cubicBezTo>
                <a:lnTo>
                  <a:pt x="943575" y="5290808"/>
                </a:lnTo>
                <a:cubicBezTo>
                  <a:pt x="823587" y="5316899"/>
                  <a:pt x="658340" y="5217603"/>
                  <a:pt x="529813" y="5218555"/>
                </a:cubicBezTo>
                <a:lnTo>
                  <a:pt x="519546" y="5208845"/>
                </a:lnTo>
                <a:lnTo>
                  <a:pt x="507906" y="5204779"/>
                </a:lnTo>
                <a:lnTo>
                  <a:pt x="505153" y="5196726"/>
                </a:lnTo>
                <a:lnTo>
                  <a:pt x="500429" y="5193241"/>
                </a:lnTo>
                <a:cubicBezTo>
                  <a:pt x="480923" y="5182176"/>
                  <a:pt x="482807" y="5205793"/>
                  <a:pt x="431923" y="5191553"/>
                </a:cubicBezTo>
                <a:cubicBezTo>
                  <a:pt x="440499" y="5237077"/>
                  <a:pt x="352872" y="5155083"/>
                  <a:pt x="337115" y="5202714"/>
                </a:cubicBezTo>
                <a:cubicBezTo>
                  <a:pt x="325265" y="5197752"/>
                  <a:pt x="314288" y="5191441"/>
                  <a:pt x="303383" y="5184750"/>
                </a:cubicBezTo>
                <a:lnTo>
                  <a:pt x="297664" y="5181269"/>
                </a:lnTo>
                <a:lnTo>
                  <a:pt x="272701" y="5175678"/>
                </a:lnTo>
                <a:lnTo>
                  <a:pt x="268242" y="5163678"/>
                </a:lnTo>
                <a:lnTo>
                  <a:pt x="232517" y="5147792"/>
                </a:lnTo>
                <a:cubicBezTo>
                  <a:pt x="218741" y="5143453"/>
                  <a:pt x="203450" y="5140668"/>
                  <a:pt x="185851" y="5140408"/>
                </a:cubicBezTo>
                <a:cubicBezTo>
                  <a:pt x="139207" y="5153337"/>
                  <a:pt x="79723" y="5120316"/>
                  <a:pt x="20337" y="5113040"/>
                </a:cubicBezTo>
                <a:lnTo>
                  <a:pt x="0" y="5112243"/>
                </a:lnTo>
                <a:close/>
              </a:path>
            </a:pathLst>
          </a:custGeom>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52AD98B-54DA-371A-34DB-2BFF6919714A}"/>
              </a:ext>
            </a:extLst>
          </p:cNvPr>
          <p:cNvSpPr>
            <a:spLocks noGrp="1"/>
          </p:cNvSpPr>
          <p:nvPr>
            <p:ph type="title"/>
          </p:nvPr>
        </p:nvSpPr>
        <p:spPr>
          <a:xfrm>
            <a:off x="1037809" y="1071350"/>
            <a:ext cx="4775162" cy="1339382"/>
          </a:xfrm>
        </p:spPr>
        <p:txBody>
          <a:bodyPr>
            <a:normAutofit/>
          </a:bodyPr>
          <a:lstStyle/>
          <a:p>
            <a:pPr algn="ctr"/>
            <a:r>
              <a:rPr lang="en-IN" sz="3600" u="sng"/>
              <a:t>TOPICS:</a:t>
            </a:r>
          </a:p>
        </p:txBody>
      </p:sp>
      <p:sp>
        <p:nvSpPr>
          <p:cNvPr id="22"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64666" y="399531"/>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576A99C-80A0-D138-FEB8-8F2A459193A7}"/>
              </a:ext>
            </a:extLst>
          </p:cNvPr>
          <p:cNvSpPr>
            <a:spLocks noGrp="1"/>
          </p:cNvSpPr>
          <p:nvPr>
            <p:ph idx="1"/>
          </p:nvPr>
        </p:nvSpPr>
        <p:spPr>
          <a:xfrm>
            <a:off x="1189319" y="2547257"/>
            <a:ext cx="4458446" cy="3109740"/>
          </a:xfrm>
        </p:spPr>
        <p:txBody>
          <a:bodyPr anchor="ctr">
            <a:normAutofit fontScale="92500" lnSpcReduction="20000"/>
          </a:bodyPr>
          <a:lstStyle/>
          <a:p>
            <a:r>
              <a:rPr lang="en-US" sz="1600" b="1" dirty="0"/>
              <a:t>Literature Survey</a:t>
            </a:r>
          </a:p>
          <a:p>
            <a:r>
              <a:rPr lang="en-US" sz="1600" b="1" dirty="0"/>
              <a:t>Unlock the Benefits of IoT-Based Smart Security</a:t>
            </a:r>
          </a:p>
          <a:p>
            <a:r>
              <a:rPr lang="en-US" sz="1600" b="1" dirty="0"/>
              <a:t>Stay Connected with Smart Security</a:t>
            </a:r>
          </a:p>
          <a:p>
            <a:r>
              <a:rPr lang="en-US" sz="1600" b="1" dirty="0"/>
              <a:t>The Benefits of an IoT-Based Smart Security System</a:t>
            </a:r>
          </a:p>
          <a:p>
            <a:r>
              <a:rPr lang="en-US" sz="1600" b="1" dirty="0"/>
              <a:t>Real-Time Notifications and Live Camera Feeds</a:t>
            </a:r>
          </a:p>
          <a:p>
            <a:r>
              <a:rPr lang="en-US" sz="1600" b="1" dirty="0"/>
              <a:t>System Architecture and Design</a:t>
            </a:r>
          </a:p>
          <a:p>
            <a:r>
              <a:rPr lang="en-US" sz="1600" b="1" dirty="0"/>
              <a:t>Methodologies/Algorithms Used</a:t>
            </a:r>
          </a:p>
          <a:p>
            <a:r>
              <a:rPr lang="en-US" sz="1600" b="1" dirty="0"/>
              <a:t>Basic Details Implementation</a:t>
            </a:r>
          </a:p>
          <a:p>
            <a:r>
              <a:rPr lang="en-US" sz="1600" b="1" dirty="0"/>
              <a:t>References</a:t>
            </a:r>
          </a:p>
          <a:p>
            <a:r>
              <a:rPr lang="en-US" sz="1600" b="1" dirty="0"/>
              <a:t>Conclusion</a:t>
            </a:r>
          </a:p>
          <a:p>
            <a:endParaRPr lang="en-US" sz="1600" b="1" dirty="0"/>
          </a:p>
          <a:p>
            <a:endParaRPr lang="en-IN" sz="1600" dirty="0"/>
          </a:p>
        </p:txBody>
      </p:sp>
    </p:spTree>
    <p:extLst>
      <p:ext uri="{BB962C8B-B14F-4D97-AF65-F5344CB8AC3E}">
        <p14:creationId xmlns:p14="http://schemas.microsoft.com/office/powerpoint/2010/main" val="2927959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23789EB-6357-9A76-5A21-BF068878A433}"/>
              </a:ext>
            </a:extLst>
          </p:cNvPr>
          <p:cNvPicPr>
            <a:picLocks noChangeAspect="1"/>
          </p:cNvPicPr>
          <p:nvPr/>
        </p:nvPicPr>
        <p:blipFill rotWithShape="1">
          <a:blip r:embed="rId2">
            <a:extLst>
              <a:ext uri="{28A0092B-C50C-407E-A947-70E740481C1C}">
                <a14:useLocalDpi xmlns:a14="http://schemas.microsoft.com/office/drawing/2010/main" val="0"/>
              </a:ext>
            </a:extLst>
          </a:blip>
          <a:srcRect l="5489" r="5602"/>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3" name="Content Placeholder 2">
            <a:extLst>
              <a:ext uri="{FF2B5EF4-FFF2-40B4-BE49-F238E27FC236}">
                <a16:creationId xmlns:a16="http://schemas.microsoft.com/office/drawing/2014/main" id="{8FB79E21-635B-0762-A630-18BEB64BC746}"/>
              </a:ext>
            </a:extLst>
          </p:cNvPr>
          <p:cNvSpPr>
            <a:spLocks noGrp="1"/>
          </p:cNvSpPr>
          <p:nvPr>
            <p:ph idx="1"/>
          </p:nvPr>
        </p:nvSpPr>
        <p:spPr>
          <a:xfrm>
            <a:off x="6417734" y="928468"/>
            <a:ext cx="5291663" cy="5438993"/>
          </a:xfrm>
        </p:spPr>
        <p:txBody>
          <a:bodyPr>
            <a:normAutofit/>
          </a:bodyPr>
          <a:lstStyle/>
          <a:p>
            <a:pPr marL="0" indent="0">
              <a:buNone/>
            </a:pPr>
            <a:r>
              <a:rPr lang="en-US" sz="1800" b="1" dirty="0"/>
              <a:t>    </a:t>
            </a:r>
            <a:r>
              <a:rPr lang="en-US" sz="1800" b="1" u="sng" dirty="0"/>
              <a:t>Unlock the Benefits of IoT-Based Smart Security</a:t>
            </a:r>
          </a:p>
          <a:p>
            <a:r>
              <a:rPr lang="en-US" sz="1800" dirty="0"/>
              <a:t>The Internet of Things (IoT) has revolutionized the way we think about security. IoT-based smart security systems are the perfect way to keep your home safe and secure. With sensors that track movement and notify the owner of the house, you can rest easy knowing your home is being monitored. Plus, when something is detected, the system can start a live camera feed to give you a real-time view of what’s happening.</a:t>
            </a:r>
          </a:p>
          <a:p>
            <a:r>
              <a:rPr lang="en-US" sz="1800" dirty="0"/>
              <a:t>IoT-based smart security systems are also easy to install and maintain. With a few simple steps, you can have your home monitored and secure within minutes. Plus, you can customize the settings to fit your needs, so you can be sure your home is always safe and secure.</a:t>
            </a:r>
          </a:p>
          <a:p>
            <a:endParaRPr lang="en-IN" sz="1500" dirty="0"/>
          </a:p>
        </p:txBody>
      </p:sp>
    </p:spTree>
    <p:extLst>
      <p:ext uri="{BB962C8B-B14F-4D97-AF65-F5344CB8AC3E}">
        <p14:creationId xmlns:p14="http://schemas.microsoft.com/office/powerpoint/2010/main" val="3111305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28" name="Rectangle 27">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Rectangle 30">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ntent Placeholder 2">
            <a:extLst>
              <a:ext uri="{FF2B5EF4-FFF2-40B4-BE49-F238E27FC236}">
                <a16:creationId xmlns:a16="http://schemas.microsoft.com/office/drawing/2014/main" id="{872DEA8E-7BE9-12A6-9275-A32BBF78438F}"/>
              </a:ext>
            </a:extLst>
          </p:cNvPr>
          <p:cNvSpPr>
            <a:spLocks noGrp="1"/>
          </p:cNvSpPr>
          <p:nvPr>
            <p:ph idx="1"/>
          </p:nvPr>
        </p:nvSpPr>
        <p:spPr>
          <a:xfrm>
            <a:off x="793660" y="2599509"/>
            <a:ext cx="10460494" cy="3646546"/>
          </a:xfrm>
        </p:spPr>
        <p:txBody>
          <a:bodyPr anchor="ctr">
            <a:normAutofit lnSpcReduction="10000"/>
          </a:bodyPr>
          <a:lstStyle/>
          <a:p>
            <a:pPr>
              <a:buFont typeface="+mj-lt"/>
              <a:buAutoNum type="arabicPeriod"/>
            </a:pPr>
            <a:r>
              <a:rPr lang="en-US" sz="1400" b="0" i="0" dirty="0">
                <a:effectLst/>
                <a:latin typeface="Söhne"/>
              </a:rPr>
              <a:t>by Deepali </a:t>
            </a:r>
            <a:r>
              <a:rPr lang="en-US" sz="1400" b="0" i="0" dirty="0" err="1">
                <a:effectLst/>
                <a:latin typeface="Söhne"/>
              </a:rPr>
              <a:t>Kamthania</a:t>
            </a:r>
            <a:r>
              <a:rPr lang="en-US" sz="1400" b="0" i="0" dirty="0">
                <a:effectLst/>
                <a:latin typeface="Söhne"/>
              </a:rPr>
              <a:t> et al. (2019) This paper describes a smart home security system using Raspberry Pi, PIR motion sensors, and a camera module. The system can detect intruders and send a notification to the homeowner via email. The authors also propose using machine learning algorithms to improve the accuracy of the system.</a:t>
            </a:r>
          </a:p>
          <a:p>
            <a:pPr>
              <a:buFont typeface="+mj-lt"/>
              <a:buAutoNum type="arabicPeriod"/>
            </a:pPr>
            <a:r>
              <a:rPr lang="en-US" sz="1400" b="0" i="0" dirty="0">
                <a:effectLst/>
                <a:latin typeface="Söhne"/>
              </a:rPr>
              <a:t>"Smart Home Security System Based on Raspberry Pi" by </a:t>
            </a:r>
            <a:r>
              <a:rPr lang="en-US" sz="1400" b="0" i="0" dirty="0" err="1">
                <a:effectLst/>
                <a:latin typeface="Söhne"/>
              </a:rPr>
              <a:t>Shijia</a:t>
            </a:r>
            <a:r>
              <a:rPr lang="en-US" sz="1400" b="0" i="0" dirty="0">
                <a:effectLst/>
                <a:latin typeface="Söhne"/>
              </a:rPr>
              <a:t> Wang et al. (2021) This paper proposes a smart home security system that uses Raspberry Pi, a camera module, and OpenCV for motion detection. The system can be controlled using a web interface and can send notifications to the homeowner via email or SMS. The authors also suggest using cloud-based storage for storing surveillance footage.</a:t>
            </a:r>
          </a:p>
          <a:p>
            <a:pPr>
              <a:buFont typeface="+mj-lt"/>
              <a:buAutoNum type="arabicPeriod"/>
            </a:pPr>
            <a:r>
              <a:rPr lang="en-US" sz="1400" b="0" i="0" dirty="0">
                <a:effectLst/>
                <a:latin typeface="Söhne"/>
              </a:rPr>
              <a:t>"Smart Home Security System Using Raspberry Pi and PIR Sensor" by S. K. M. </a:t>
            </a:r>
            <a:r>
              <a:rPr lang="en-US" sz="1400" b="0" i="0" dirty="0" err="1">
                <a:effectLst/>
                <a:latin typeface="Söhne"/>
              </a:rPr>
              <a:t>Rafiul</a:t>
            </a:r>
            <a:r>
              <a:rPr lang="en-US" sz="1400" b="0" i="0" dirty="0">
                <a:effectLst/>
                <a:latin typeface="Söhne"/>
              </a:rPr>
              <a:t> Islam et al. (2021) This paper presents a smart home security system that uses Raspberry Pi, PIR motion sensors, and a camera module. The system can detect motion and send notifications to the homeowner via email or mobile app. The authors also propose integrating voice recognition technology to allow for hands-free control of the system.</a:t>
            </a:r>
          </a:p>
          <a:p>
            <a:pPr>
              <a:buFont typeface="+mj-lt"/>
              <a:buAutoNum type="arabicPeriod"/>
            </a:pPr>
            <a:r>
              <a:rPr lang="en-US" sz="1400" b="0" i="0" dirty="0">
                <a:effectLst/>
                <a:latin typeface="Söhne"/>
              </a:rPr>
              <a:t>"IoT-based Smart Home Security System using Raspberry Pi" by Srinidhi K et al. (2021) This paper proposes a smart home security system using Raspberry Pi, PIR motion sensors, and a camera module. The system can detect motion and send notifications to the homeowner via email or mobile app. The authors also suggest using a cloud-based database to store surveillance footage.</a:t>
            </a:r>
          </a:p>
          <a:p>
            <a:pPr>
              <a:buFont typeface="+mj-lt"/>
              <a:buAutoNum type="arabicPeriod"/>
            </a:pPr>
            <a:r>
              <a:rPr lang="en-US" sz="1400" b="0" i="0" dirty="0">
                <a:effectLst/>
                <a:latin typeface="Söhne"/>
              </a:rPr>
              <a:t>"Raspberry Pi Based Home Security System with Email Alert and Image Capture" by Sandhya Rani V et al. (2021) This paper presents a smart home security system using Raspberry Pi, a camera module, and PIR motion sensors. The system can capture images of intruders and send notifications to the homeowner via email. The authors also suggest using machine learning algorithms to improve the accuracy of the system.</a:t>
            </a:r>
          </a:p>
        </p:txBody>
      </p:sp>
      <p:graphicFrame>
        <p:nvGraphicFramePr>
          <p:cNvPr id="3" name="Table 3">
            <a:extLst>
              <a:ext uri="{FF2B5EF4-FFF2-40B4-BE49-F238E27FC236}">
                <a16:creationId xmlns:a16="http://schemas.microsoft.com/office/drawing/2014/main" id="{C175A1BC-DCA4-E78C-5ACF-990AAFB6550E}"/>
              </a:ext>
            </a:extLst>
          </p:cNvPr>
          <p:cNvGraphicFramePr>
            <a:graphicFrameLocks noGrp="1"/>
          </p:cNvGraphicFramePr>
          <p:nvPr>
            <p:extLst>
              <p:ext uri="{D42A27DB-BD31-4B8C-83A1-F6EECF244321}">
                <p14:modId xmlns:p14="http://schemas.microsoft.com/office/powerpoint/2010/main" val="2710287093"/>
              </p:ext>
            </p:extLst>
          </p:nvPr>
        </p:nvGraphicFramePr>
        <p:xfrm>
          <a:off x="3" y="996967"/>
          <a:ext cx="12191997" cy="5860398"/>
        </p:xfrm>
        <a:graphic>
          <a:graphicData uri="http://schemas.openxmlformats.org/drawingml/2006/table">
            <a:tbl>
              <a:tblPr firstRow="1" bandRow="1">
                <a:tableStyleId>{5C22544A-7EE6-4342-B048-85BDC9FD1C3A}</a:tableStyleId>
              </a:tblPr>
              <a:tblGrid>
                <a:gridCol w="2014203">
                  <a:extLst>
                    <a:ext uri="{9D8B030D-6E8A-4147-A177-3AD203B41FA5}">
                      <a16:colId xmlns:a16="http://schemas.microsoft.com/office/drawing/2014/main" val="2862699137"/>
                    </a:ext>
                  </a:extLst>
                </a:gridCol>
                <a:gridCol w="2014203">
                  <a:extLst>
                    <a:ext uri="{9D8B030D-6E8A-4147-A177-3AD203B41FA5}">
                      <a16:colId xmlns:a16="http://schemas.microsoft.com/office/drawing/2014/main" val="2475623060"/>
                    </a:ext>
                  </a:extLst>
                </a:gridCol>
                <a:gridCol w="2014203">
                  <a:extLst>
                    <a:ext uri="{9D8B030D-6E8A-4147-A177-3AD203B41FA5}">
                      <a16:colId xmlns:a16="http://schemas.microsoft.com/office/drawing/2014/main" val="1401795877"/>
                    </a:ext>
                  </a:extLst>
                </a:gridCol>
                <a:gridCol w="2014203">
                  <a:extLst>
                    <a:ext uri="{9D8B030D-6E8A-4147-A177-3AD203B41FA5}">
                      <a16:colId xmlns:a16="http://schemas.microsoft.com/office/drawing/2014/main" val="2266161902"/>
                    </a:ext>
                  </a:extLst>
                </a:gridCol>
                <a:gridCol w="4135185">
                  <a:extLst>
                    <a:ext uri="{9D8B030D-6E8A-4147-A177-3AD203B41FA5}">
                      <a16:colId xmlns:a16="http://schemas.microsoft.com/office/drawing/2014/main" val="4236595669"/>
                    </a:ext>
                  </a:extLst>
                </a:gridCol>
              </a:tblGrid>
              <a:tr h="297520">
                <a:tc>
                  <a:txBody>
                    <a:bodyPr/>
                    <a:lstStyle/>
                    <a:p>
                      <a:r>
                        <a:rPr lang="en-US" dirty="0"/>
                        <a:t>SR No</a:t>
                      </a:r>
                    </a:p>
                  </a:txBody>
                  <a:tcPr/>
                </a:tc>
                <a:tc>
                  <a:txBody>
                    <a:bodyPr/>
                    <a:lstStyle/>
                    <a:p>
                      <a:r>
                        <a:rPr lang="en-US" dirty="0"/>
                        <a:t>TITLE</a:t>
                      </a:r>
                    </a:p>
                  </a:txBody>
                  <a:tcPr/>
                </a:tc>
                <a:tc>
                  <a:txBody>
                    <a:bodyPr/>
                    <a:lstStyle/>
                    <a:p>
                      <a:r>
                        <a:rPr lang="en-US" dirty="0"/>
                        <a:t>AUTHOR</a:t>
                      </a:r>
                    </a:p>
                  </a:txBody>
                  <a:tcPr/>
                </a:tc>
                <a:tc>
                  <a:txBody>
                    <a:bodyPr/>
                    <a:lstStyle/>
                    <a:p>
                      <a:r>
                        <a:rPr lang="en-US" dirty="0"/>
                        <a:t>YEAR</a:t>
                      </a:r>
                    </a:p>
                  </a:txBody>
                  <a:tcPr/>
                </a:tc>
                <a:tc>
                  <a:txBody>
                    <a:bodyPr/>
                    <a:lstStyle/>
                    <a:p>
                      <a:r>
                        <a:rPr lang="en-US" dirty="0"/>
                        <a:t>REMARKS</a:t>
                      </a:r>
                    </a:p>
                  </a:txBody>
                  <a:tcPr/>
                </a:tc>
                <a:extLst>
                  <a:ext uri="{0D108BD9-81ED-4DB2-BD59-A6C34878D82A}">
                    <a16:rowId xmlns:a16="http://schemas.microsoft.com/office/drawing/2014/main" val="1594481211"/>
                  </a:ext>
                </a:extLst>
              </a:tr>
              <a:tr h="892561">
                <a:tc>
                  <a:txBody>
                    <a:bodyPr/>
                    <a:lstStyle/>
                    <a:p>
                      <a:pPr algn="ctr"/>
                      <a:r>
                        <a:rPr lang="en-US" dirty="0"/>
                        <a:t>1</a:t>
                      </a:r>
                    </a:p>
                  </a:txBody>
                  <a:tcPr/>
                </a:tc>
                <a:tc>
                  <a:txBody>
                    <a:bodyPr/>
                    <a:lstStyle/>
                    <a:p>
                      <a:r>
                        <a:rPr lang="en-US" sz="1600" b="0" i="0" dirty="0">
                          <a:effectLst/>
                          <a:latin typeface="Söhne"/>
                        </a:rPr>
                        <a:t>"Raspberry Pi Based Smart Home Security System" </a:t>
                      </a:r>
                      <a:endParaRPr lang="en-US" sz="1600" dirty="0"/>
                    </a:p>
                  </a:txBody>
                  <a:tcPr/>
                </a:tc>
                <a:tc>
                  <a:txBody>
                    <a:bodyPr/>
                    <a:lstStyle/>
                    <a:p>
                      <a:r>
                        <a:rPr lang="en-US" sz="1800" dirty="0"/>
                        <a:t>Deepali </a:t>
                      </a:r>
                      <a:r>
                        <a:rPr lang="en-US" sz="1800" dirty="0" err="1"/>
                        <a:t>Kamthania</a:t>
                      </a:r>
                      <a:endParaRPr lang="en-US" sz="1800" dirty="0"/>
                    </a:p>
                  </a:txBody>
                  <a:tcPr/>
                </a:tc>
                <a:tc>
                  <a:txBody>
                    <a:bodyPr/>
                    <a:lstStyle/>
                    <a:p>
                      <a:r>
                        <a:rPr lang="en-US" sz="1800" dirty="0"/>
                        <a:t>2019</a:t>
                      </a:r>
                    </a:p>
                  </a:txBody>
                  <a:tcPr/>
                </a:tc>
                <a:tc>
                  <a:txBody>
                    <a:bodyPr/>
                    <a:lstStyle/>
                    <a:p>
                      <a:r>
                        <a:rPr lang="en-US" sz="1200" dirty="0"/>
                        <a:t>This paper describes a smart home security system using Raspberry Pi, PIR motion sensors, and a camera module. The system can detect intruders and send a notification to the homeowner via email..</a:t>
                      </a:r>
                    </a:p>
                    <a:p>
                      <a:endParaRPr lang="en-US" dirty="0"/>
                    </a:p>
                  </a:txBody>
                  <a:tcPr/>
                </a:tc>
                <a:extLst>
                  <a:ext uri="{0D108BD9-81ED-4DB2-BD59-A6C34878D82A}">
                    <a16:rowId xmlns:a16="http://schemas.microsoft.com/office/drawing/2014/main" val="3826187840"/>
                  </a:ext>
                </a:extLst>
              </a:tr>
              <a:tr h="817341">
                <a:tc>
                  <a:txBody>
                    <a:bodyPr/>
                    <a:lstStyle/>
                    <a:p>
                      <a:pPr algn="ctr"/>
                      <a:r>
                        <a:rPr lang="en-US" dirty="0"/>
                        <a:t>2</a:t>
                      </a:r>
                    </a:p>
                  </a:txBody>
                  <a:tcPr/>
                </a:tc>
                <a:tc>
                  <a:txBody>
                    <a:bodyPr/>
                    <a:lstStyle/>
                    <a:p>
                      <a:r>
                        <a:rPr lang="en-US" sz="1600" dirty="0"/>
                        <a:t>"Smart Home Security System Based on Raspberry Pi"</a:t>
                      </a:r>
                    </a:p>
                  </a:txBody>
                  <a:tcPr/>
                </a:tc>
                <a:tc>
                  <a:txBody>
                    <a:bodyPr/>
                    <a:lstStyle/>
                    <a:p>
                      <a:r>
                        <a:rPr lang="en-US" dirty="0" err="1"/>
                        <a:t>Shijia</a:t>
                      </a:r>
                      <a:r>
                        <a:rPr lang="en-US" dirty="0"/>
                        <a:t> Wang</a:t>
                      </a:r>
                    </a:p>
                  </a:txBody>
                  <a:tcPr/>
                </a:tc>
                <a:tc>
                  <a:txBody>
                    <a:bodyPr/>
                    <a:lstStyle/>
                    <a:p>
                      <a:r>
                        <a:rPr lang="en-US" dirty="0"/>
                        <a:t>2021</a:t>
                      </a:r>
                    </a:p>
                  </a:txBody>
                  <a:tcPr/>
                </a:tc>
                <a:tc>
                  <a:txBody>
                    <a:bodyPr/>
                    <a:lstStyle/>
                    <a:p>
                      <a:r>
                        <a:rPr lang="en-US" sz="1200" dirty="0"/>
                        <a:t>This paper proposes a smart home security system that uses Raspberry Pi, a camera module, and OpenCV for motion detection. The system can be controlled using a web interface and can send notifications to the homeowner via email or SMS. </a:t>
                      </a:r>
                    </a:p>
                  </a:txBody>
                  <a:tcPr/>
                </a:tc>
                <a:extLst>
                  <a:ext uri="{0D108BD9-81ED-4DB2-BD59-A6C34878D82A}">
                    <a16:rowId xmlns:a16="http://schemas.microsoft.com/office/drawing/2014/main" val="911943133"/>
                  </a:ext>
                </a:extLst>
              </a:tr>
              <a:tr h="867768">
                <a:tc>
                  <a:txBody>
                    <a:bodyPr/>
                    <a:lstStyle/>
                    <a:p>
                      <a:pPr algn="ctr"/>
                      <a:r>
                        <a:rPr lang="en-US" dirty="0"/>
                        <a:t>3</a:t>
                      </a:r>
                    </a:p>
                  </a:txBody>
                  <a:tcPr/>
                </a:tc>
                <a:tc>
                  <a:txBody>
                    <a:bodyPr/>
                    <a:lstStyle/>
                    <a:p>
                      <a:r>
                        <a:rPr lang="en-US" sz="1600" dirty="0"/>
                        <a:t>"Smart Home Security System Using Raspberry Pi and PIR Sensor"</a:t>
                      </a:r>
                    </a:p>
                  </a:txBody>
                  <a:tcPr/>
                </a:tc>
                <a:tc>
                  <a:txBody>
                    <a:bodyPr/>
                    <a:lstStyle/>
                    <a:p>
                      <a:r>
                        <a:rPr lang="en-US" dirty="0"/>
                        <a:t>S. K. M. </a:t>
                      </a:r>
                      <a:r>
                        <a:rPr lang="en-US" dirty="0" err="1"/>
                        <a:t>Rafiul</a:t>
                      </a:r>
                      <a:r>
                        <a:rPr lang="en-US" dirty="0"/>
                        <a:t> Islam</a:t>
                      </a:r>
                    </a:p>
                  </a:txBody>
                  <a:tcPr/>
                </a:tc>
                <a:tc>
                  <a:txBody>
                    <a:bodyPr/>
                    <a:lstStyle/>
                    <a:p>
                      <a:r>
                        <a:rPr lang="en-US" dirty="0"/>
                        <a:t>2021</a:t>
                      </a:r>
                    </a:p>
                  </a:txBody>
                  <a:tcPr/>
                </a:tc>
                <a:tc>
                  <a:txBody>
                    <a:bodyPr/>
                    <a:lstStyle/>
                    <a:p>
                      <a:r>
                        <a:rPr lang="en-US" sz="1200" dirty="0"/>
                        <a:t>This paper presents a smart home security system that uses Raspberry Pi, PIR motion sensors, and a camera module. The system can detect motion and send notifications to the homeowner via email or mobile app. </a:t>
                      </a:r>
                    </a:p>
                  </a:txBody>
                  <a:tcPr/>
                </a:tc>
                <a:extLst>
                  <a:ext uri="{0D108BD9-81ED-4DB2-BD59-A6C34878D82A}">
                    <a16:rowId xmlns:a16="http://schemas.microsoft.com/office/drawing/2014/main" val="2404591980"/>
                  </a:ext>
                </a:extLst>
              </a:tr>
              <a:tr h="658670">
                <a:tc>
                  <a:txBody>
                    <a:bodyPr/>
                    <a:lstStyle/>
                    <a:p>
                      <a:pPr algn="ctr"/>
                      <a:r>
                        <a:rPr lang="en-US" dirty="0"/>
                        <a:t>4</a:t>
                      </a:r>
                    </a:p>
                  </a:txBody>
                  <a:tcPr/>
                </a:tc>
                <a:tc>
                  <a:txBody>
                    <a:bodyPr/>
                    <a:lstStyle/>
                    <a:p>
                      <a:r>
                        <a:rPr lang="en-US" sz="1600" dirty="0"/>
                        <a:t>"IoT-based Smart Home Security System using Raspberry Pi"</a:t>
                      </a:r>
                    </a:p>
                  </a:txBody>
                  <a:tcPr/>
                </a:tc>
                <a:tc>
                  <a:txBody>
                    <a:bodyPr/>
                    <a:lstStyle/>
                    <a:p>
                      <a:r>
                        <a:rPr lang="en-US" dirty="0"/>
                        <a:t>Srinidhi K</a:t>
                      </a:r>
                    </a:p>
                  </a:txBody>
                  <a:tcPr/>
                </a:tc>
                <a:tc>
                  <a:txBody>
                    <a:bodyPr/>
                    <a:lstStyle/>
                    <a:p>
                      <a:r>
                        <a:rPr lang="en-US" dirty="0"/>
                        <a:t>2021</a:t>
                      </a:r>
                    </a:p>
                  </a:txBody>
                  <a:tcPr/>
                </a:tc>
                <a:tc>
                  <a:txBody>
                    <a:bodyPr/>
                    <a:lstStyle/>
                    <a:p>
                      <a:r>
                        <a:rPr lang="en-US" sz="1200" dirty="0"/>
                        <a:t>This paper proposes a smart home security system using Raspberry Pi, PIR motion sensors, and a camera module. The system can detect motion and send notifications to the homeowner via email or mobile app. </a:t>
                      </a:r>
                      <a:endParaRPr lang="en-US" dirty="0"/>
                    </a:p>
                  </a:txBody>
                  <a:tcPr/>
                </a:tc>
                <a:extLst>
                  <a:ext uri="{0D108BD9-81ED-4DB2-BD59-A6C34878D82A}">
                    <a16:rowId xmlns:a16="http://schemas.microsoft.com/office/drawing/2014/main" val="754892872"/>
                  </a:ext>
                </a:extLst>
              </a:tr>
              <a:tr h="1440798">
                <a:tc>
                  <a:txBody>
                    <a:bodyPr/>
                    <a:lstStyle/>
                    <a:p>
                      <a:pPr algn="ctr"/>
                      <a:r>
                        <a:rPr lang="en-US" dirty="0"/>
                        <a:t>5</a:t>
                      </a:r>
                    </a:p>
                  </a:txBody>
                  <a:tcPr/>
                </a:tc>
                <a:tc>
                  <a:txBody>
                    <a:bodyPr/>
                    <a:lstStyle/>
                    <a:p>
                      <a:r>
                        <a:rPr lang="en-US" sz="1600" dirty="0"/>
                        <a:t>"Raspberry Pi Based Home Security System with Email Alert and Image Capture"</a:t>
                      </a:r>
                    </a:p>
                  </a:txBody>
                  <a:tcPr/>
                </a:tc>
                <a:tc>
                  <a:txBody>
                    <a:bodyPr/>
                    <a:lstStyle/>
                    <a:p>
                      <a:r>
                        <a:rPr lang="en-US" dirty="0"/>
                        <a:t> Sandhya Rani V </a:t>
                      </a:r>
                    </a:p>
                  </a:txBody>
                  <a:tcPr/>
                </a:tc>
                <a:tc>
                  <a:txBody>
                    <a:bodyPr/>
                    <a:lstStyle/>
                    <a:p>
                      <a:r>
                        <a:rPr lang="en-US" dirty="0"/>
                        <a:t>2021</a:t>
                      </a:r>
                    </a:p>
                  </a:txBody>
                  <a:tcPr/>
                </a:tc>
                <a:tc>
                  <a:txBody>
                    <a:bodyPr/>
                    <a:lstStyle/>
                    <a:p>
                      <a:r>
                        <a:rPr lang="en-US" sz="1200" dirty="0"/>
                        <a:t>This paper presents a smart home security system using Raspberry Pi, a camera module, and PIR motion sensors. The system can capture images of intruders and send notifications to the homeowner via email. </a:t>
                      </a:r>
                    </a:p>
                  </a:txBody>
                  <a:tcPr/>
                </a:tc>
                <a:extLst>
                  <a:ext uri="{0D108BD9-81ED-4DB2-BD59-A6C34878D82A}">
                    <a16:rowId xmlns:a16="http://schemas.microsoft.com/office/drawing/2014/main" val="1009355261"/>
                  </a:ext>
                </a:extLst>
              </a:tr>
            </a:tbl>
          </a:graphicData>
        </a:graphic>
      </p:graphicFrame>
      <p:sp>
        <p:nvSpPr>
          <p:cNvPr id="4" name="TextBox 3">
            <a:extLst>
              <a:ext uri="{FF2B5EF4-FFF2-40B4-BE49-F238E27FC236}">
                <a16:creationId xmlns:a16="http://schemas.microsoft.com/office/drawing/2014/main" id="{181A8393-A699-452D-AB48-BF80993BB5E6}"/>
              </a:ext>
            </a:extLst>
          </p:cNvPr>
          <p:cNvSpPr txBox="1"/>
          <p:nvPr/>
        </p:nvSpPr>
        <p:spPr>
          <a:xfrm>
            <a:off x="0" y="172278"/>
            <a:ext cx="10641496" cy="646331"/>
          </a:xfrm>
          <a:prstGeom prst="rect">
            <a:avLst/>
          </a:prstGeom>
          <a:noFill/>
        </p:spPr>
        <p:txBody>
          <a:bodyPr wrap="square" rtlCol="0">
            <a:spAutoFit/>
          </a:bodyPr>
          <a:lstStyle/>
          <a:p>
            <a:pPr algn="ctr"/>
            <a:r>
              <a:rPr lang="en-US" sz="3600" u="sng" dirty="0"/>
              <a:t>LITERATURE SURVEY</a:t>
            </a:r>
            <a:endParaRPr lang="en-US" u="sng" dirty="0"/>
          </a:p>
        </p:txBody>
      </p:sp>
    </p:spTree>
    <p:extLst>
      <p:ext uri="{BB962C8B-B14F-4D97-AF65-F5344CB8AC3E}">
        <p14:creationId xmlns:p14="http://schemas.microsoft.com/office/powerpoint/2010/main" val="1193582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8363501-AD7D-DA45-B631-2BF2FFF521AC}"/>
              </a:ext>
            </a:extLst>
          </p:cNvPr>
          <p:cNvPicPr>
            <a:picLocks noChangeAspect="1"/>
          </p:cNvPicPr>
          <p:nvPr/>
        </p:nvPicPr>
        <p:blipFill rotWithShape="1">
          <a:blip r:embed="rId2">
            <a:extLst>
              <a:ext uri="{28A0092B-C50C-407E-A947-70E740481C1C}">
                <a14:useLocalDpi xmlns:a14="http://schemas.microsoft.com/office/drawing/2010/main" val="0"/>
              </a:ext>
            </a:extLst>
          </a:blip>
          <a:srcRect t="633" r="-2" b="-2"/>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Content Placeholder 2">
            <a:extLst>
              <a:ext uri="{FF2B5EF4-FFF2-40B4-BE49-F238E27FC236}">
                <a16:creationId xmlns:a16="http://schemas.microsoft.com/office/drawing/2014/main" id="{AA89FDA5-6537-23C2-41D4-3026C9078105}"/>
              </a:ext>
            </a:extLst>
          </p:cNvPr>
          <p:cNvSpPr>
            <a:spLocks noGrp="1"/>
          </p:cNvSpPr>
          <p:nvPr>
            <p:ph idx="1"/>
          </p:nvPr>
        </p:nvSpPr>
        <p:spPr>
          <a:xfrm>
            <a:off x="7320465" y="900332"/>
            <a:ext cx="4140013" cy="5202356"/>
          </a:xfrm>
        </p:spPr>
        <p:txBody>
          <a:bodyPr>
            <a:normAutofit/>
          </a:bodyPr>
          <a:lstStyle/>
          <a:p>
            <a:pPr marL="0" indent="0">
              <a:buNone/>
            </a:pPr>
            <a:r>
              <a:rPr lang="en-US" sz="1600" b="1" dirty="0"/>
              <a:t>   </a:t>
            </a:r>
            <a:r>
              <a:rPr lang="en-US" sz="1600" b="1" u="sng" dirty="0"/>
              <a:t>Stay Connected with Smart Security</a:t>
            </a:r>
          </a:p>
          <a:p>
            <a:r>
              <a:rPr lang="en-US" sz="1600" dirty="0"/>
              <a:t>With IoT-based smart security systems, you can stay connected with what’s happening. You can receive real-time notifications when something is detected, so you can take action right away. Plus, you can access the live camera feed from anywhere, so you can keep an eye on your home even when you’re away.</a:t>
            </a:r>
          </a:p>
          <a:p>
            <a:r>
              <a:rPr lang="en-US" sz="1600" dirty="0"/>
              <a:t>IoT-based smart security systems also offer peace of mind. You can rest easy knowing your home is being monitored and that you’ll be notified if something is detected. Plus, you can customize the settings to fit your needs, so you can be sure your home is always safe and secure.</a:t>
            </a:r>
          </a:p>
          <a:p>
            <a:endParaRPr lang="en-IN" sz="1600" dirty="0"/>
          </a:p>
        </p:txBody>
      </p:sp>
    </p:spTree>
    <p:extLst>
      <p:ext uri="{BB962C8B-B14F-4D97-AF65-F5344CB8AC3E}">
        <p14:creationId xmlns:p14="http://schemas.microsoft.com/office/powerpoint/2010/main" val="4677414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4EBA46-1C34-F50D-E8C8-DBAA20911591}"/>
              </a:ext>
            </a:extLst>
          </p:cNvPr>
          <p:cNvSpPr>
            <a:spLocks noGrp="1"/>
          </p:cNvSpPr>
          <p:nvPr>
            <p:ph idx="1"/>
          </p:nvPr>
        </p:nvSpPr>
        <p:spPr>
          <a:xfrm>
            <a:off x="838200" y="309489"/>
            <a:ext cx="4619621" cy="5867474"/>
          </a:xfrm>
        </p:spPr>
        <p:txBody>
          <a:bodyPr>
            <a:normAutofit fontScale="92500" lnSpcReduction="20000"/>
          </a:bodyPr>
          <a:lstStyle/>
          <a:p>
            <a:pPr marL="0" indent="0">
              <a:buNone/>
            </a:pPr>
            <a:r>
              <a:rPr lang="en-US" sz="1400" b="1" u="sng" dirty="0"/>
              <a:t>The Benefits of an IoT-Based Smart     Security System</a:t>
            </a:r>
          </a:p>
          <a:p>
            <a:r>
              <a:rPr lang="en-US" sz="1400" dirty="0"/>
              <a:t>Cost-effective: Raspberry Pi is an affordable and powerful single-board computer that can be used to build a smart security system. The webcam and motion sensor are also relatively inexpensive components, making this solution a cost-effective alternative to traditional security systems.</a:t>
            </a:r>
          </a:p>
          <a:p>
            <a:endParaRPr lang="en-US" sz="1400" dirty="0"/>
          </a:p>
          <a:p>
            <a:r>
              <a:rPr lang="en-US" sz="1400" dirty="0"/>
              <a:t>Remote monitoring: The system can be accessed remotely from anywhere with an internet connection, allowing homeowners to monitor their premises from their smartphones or computers. This feature is especially useful for those who travel frequently or have multiple properties.</a:t>
            </a:r>
          </a:p>
          <a:p>
            <a:endParaRPr lang="en-US" sz="1400" dirty="0"/>
          </a:p>
          <a:p>
            <a:r>
              <a:rPr lang="en-US" sz="1400" dirty="0"/>
              <a:t>Real-time alerts: Email notifications provide homeowners with real-time alerts when motion is detected, allowing them to take immediate action if necessary. This feature can help prevent theft or damage to the property.</a:t>
            </a:r>
          </a:p>
          <a:p>
            <a:endParaRPr lang="en-US" sz="1400" dirty="0"/>
          </a:p>
          <a:p>
            <a:r>
              <a:rPr lang="en-US" sz="1400" dirty="0"/>
              <a:t>Easy installation: The system can be installed easily without the need for professional installation or wiring. This feature saves time and money on installation costs.</a:t>
            </a:r>
          </a:p>
          <a:p>
            <a:endParaRPr lang="en-US" sz="1400" dirty="0"/>
          </a:p>
          <a:p>
            <a:r>
              <a:rPr lang="en-US" sz="1400" dirty="0"/>
              <a:t>Scalability: The system can be easily expanded by adding additional sensors or cameras to monitor larger areas or multiple properties.</a:t>
            </a:r>
          </a:p>
          <a:p>
            <a:endParaRPr lang="en-US" sz="1400" dirty="0"/>
          </a:p>
          <a:p>
            <a:r>
              <a:rPr lang="en-US" sz="1400" dirty="0"/>
              <a:t>Energy-efficient: Raspberry Pi is designed to be energy-efficient, consuming very little power compared to traditional security systems. This feature helps reduce energy costs and makes the system eco-friendly.</a:t>
            </a:r>
            <a:endParaRPr lang="en-IN" sz="1400" dirty="0"/>
          </a:p>
        </p:txBody>
      </p:sp>
      <p:pic>
        <p:nvPicPr>
          <p:cNvPr id="5" name="Picture 4">
            <a:extLst>
              <a:ext uri="{FF2B5EF4-FFF2-40B4-BE49-F238E27FC236}">
                <a16:creationId xmlns:a16="http://schemas.microsoft.com/office/drawing/2014/main" id="{101FB8FD-FF49-2B34-5B69-86E0CA1FEDB9}"/>
              </a:ext>
            </a:extLst>
          </p:cNvPr>
          <p:cNvPicPr>
            <a:picLocks noChangeAspect="1"/>
          </p:cNvPicPr>
          <p:nvPr/>
        </p:nvPicPr>
        <p:blipFill rotWithShape="1">
          <a:blip r:embed="rId2">
            <a:extLst>
              <a:ext uri="{28A0092B-C50C-407E-A947-70E740481C1C}">
                <a14:useLocalDpi xmlns:a14="http://schemas.microsoft.com/office/drawing/2010/main" val="0"/>
              </a:ext>
            </a:extLst>
          </a:blip>
          <a:srcRect r="1305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793794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4186213-1E1F-4FAD-F1C1-8724300114A9}"/>
              </a:ext>
            </a:extLst>
          </p:cNvPr>
          <p:cNvPicPr>
            <a:picLocks noChangeAspect="1"/>
          </p:cNvPicPr>
          <p:nvPr/>
        </p:nvPicPr>
        <p:blipFill rotWithShape="1">
          <a:blip r:embed="rId2">
            <a:extLst>
              <a:ext uri="{28A0092B-C50C-407E-A947-70E740481C1C}">
                <a14:useLocalDpi xmlns:a14="http://schemas.microsoft.com/office/drawing/2010/main" val="0"/>
              </a:ext>
            </a:extLst>
          </a:blip>
          <a:srcRect t="22146" b="6931"/>
          <a:stretch/>
        </p:blipFill>
        <p:spPr>
          <a:xfrm>
            <a:off x="1"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B6F64724-20AB-82BD-1F26-3CD68B75B0C8}"/>
              </a:ext>
            </a:extLst>
          </p:cNvPr>
          <p:cNvSpPr>
            <a:spLocks noGrp="1"/>
          </p:cNvSpPr>
          <p:nvPr>
            <p:ph idx="1"/>
          </p:nvPr>
        </p:nvSpPr>
        <p:spPr>
          <a:xfrm>
            <a:off x="7531610" y="2434201"/>
            <a:ext cx="3822189" cy="3742762"/>
          </a:xfrm>
        </p:spPr>
        <p:txBody>
          <a:bodyPr>
            <a:normAutofit/>
          </a:bodyPr>
          <a:lstStyle/>
          <a:p>
            <a:pPr marL="0" indent="0">
              <a:buNone/>
            </a:pPr>
            <a:r>
              <a:rPr lang="en-US" sz="1400" b="1" u="sng"/>
              <a:t>Real-Time Notifications and Live Camera Feeds</a:t>
            </a:r>
          </a:p>
          <a:p>
            <a:r>
              <a:rPr lang="en-US" sz="1400"/>
              <a:t>IoT-based smart security systems offer a range of benefits for homeowners. With real-time notifications and a live camera feed, you can stay connected with what’s happening. Plus, you can customize the settings to fit your needs, so you can be sure your home is always safe and secure.</a:t>
            </a:r>
          </a:p>
          <a:p>
            <a:r>
              <a:rPr lang="en-US" sz="1400"/>
              <a:t>With an IoT-based smart security system, you can enjoy peace of mind knowing your home is being monitored and that you’ll be notified if something is detected. Plus, you can access the live camera feed from anywhere, so you can keep an eye on your home even when you’re away.</a:t>
            </a:r>
          </a:p>
          <a:p>
            <a:endParaRPr lang="en-IN" sz="1400"/>
          </a:p>
        </p:txBody>
      </p:sp>
    </p:spTree>
    <p:extLst>
      <p:ext uri="{BB962C8B-B14F-4D97-AF65-F5344CB8AC3E}">
        <p14:creationId xmlns:p14="http://schemas.microsoft.com/office/powerpoint/2010/main" val="1135170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821940F-7A1D-4ACC-85B4-A932898A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16674508-81D3-48CF-96BF-7FC60EAA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741994" cy="6858000"/>
          </a:xfrm>
          <a:custGeom>
            <a:avLst/>
            <a:gdLst>
              <a:gd name="connsiteX0" fmla="*/ 0 w 6568309"/>
              <a:gd name="connsiteY0" fmla="*/ 0 h 6858000"/>
              <a:gd name="connsiteX1" fmla="*/ 362841 w 6568309"/>
              <a:gd name="connsiteY1" fmla="*/ 0 h 6858000"/>
              <a:gd name="connsiteX2" fmla="*/ 523269 w 6568309"/>
              <a:gd name="connsiteY2" fmla="*/ 0 h 6858000"/>
              <a:gd name="connsiteX3" fmla="*/ 1343025 w 6568309"/>
              <a:gd name="connsiteY3" fmla="*/ 0 h 6858000"/>
              <a:gd name="connsiteX4" fmla="*/ 1705866 w 6568309"/>
              <a:gd name="connsiteY4" fmla="*/ 0 h 6858000"/>
              <a:gd name="connsiteX5" fmla="*/ 1866294 w 6568309"/>
              <a:gd name="connsiteY5" fmla="*/ 0 h 6858000"/>
              <a:gd name="connsiteX6" fmla="*/ 5225154 w 6568309"/>
              <a:gd name="connsiteY6" fmla="*/ 0 h 6858000"/>
              <a:gd name="connsiteX7" fmla="*/ 6568179 w 6568309"/>
              <a:gd name="connsiteY7" fmla="*/ 0 h 6858000"/>
              <a:gd name="connsiteX8" fmla="*/ 6568309 w 6568309"/>
              <a:gd name="connsiteY8" fmla="*/ 1 h 6858000"/>
              <a:gd name="connsiteX9" fmla="*/ 6562951 w 6568309"/>
              <a:gd name="connsiteY9" fmla="*/ 30700 h 6858000"/>
              <a:gd name="connsiteX10" fmla="*/ 6547446 w 6568309"/>
              <a:gd name="connsiteY10" fmla="*/ 310025 h 6858000"/>
              <a:gd name="connsiteX11" fmla="*/ 6558316 w 6568309"/>
              <a:gd name="connsiteY11" fmla="*/ 443960 h 6858000"/>
              <a:gd name="connsiteX12" fmla="*/ 6528896 w 6568309"/>
              <a:gd name="connsiteY12" fmla="*/ 642659 h 6858000"/>
              <a:gd name="connsiteX13" fmla="*/ 6523095 w 6568309"/>
              <a:gd name="connsiteY13" fmla="*/ 673307 h 6858000"/>
              <a:gd name="connsiteX14" fmla="*/ 6496169 w 6568309"/>
              <a:gd name="connsiteY14" fmla="*/ 839641 h 6858000"/>
              <a:gd name="connsiteX15" fmla="*/ 6450789 w 6568309"/>
              <a:gd name="connsiteY15" fmla="*/ 958357 h 6858000"/>
              <a:gd name="connsiteX16" fmla="*/ 6453996 w 6568309"/>
              <a:gd name="connsiteY16" fmla="*/ 963398 h 6858000"/>
              <a:gd name="connsiteX17" fmla="*/ 6419467 w 6568309"/>
              <a:gd name="connsiteY17" fmla="*/ 1117169 h 6858000"/>
              <a:gd name="connsiteX18" fmla="*/ 6417348 w 6568309"/>
              <a:gd name="connsiteY18" fmla="*/ 1144352 h 6858000"/>
              <a:gd name="connsiteX19" fmla="*/ 6418473 w 6568309"/>
              <a:gd name="connsiteY19" fmla="*/ 1164484 h 6858000"/>
              <a:gd name="connsiteX20" fmla="*/ 6406979 w 6568309"/>
              <a:gd name="connsiteY20" fmla="*/ 1213829 h 6858000"/>
              <a:gd name="connsiteX21" fmla="*/ 6381928 w 6568309"/>
              <a:gd name="connsiteY21" fmla="*/ 1294823 h 6858000"/>
              <a:gd name="connsiteX22" fmla="*/ 6377948 w 6568309"/>
              <a:gd name="connsiteY22" fmla="*/ 1312193 h 6858000"/>
              <a:gd name="connsiteX23" fmla="*/ 6379894 w 6568309"/>
              <a:gd name="connsiteY23" fmla="*/ 1327626 h 6858000"/>
              <a:gd name="connsiteX24" fmla="*/ 6385024 w 6568309"/>
              <a:gd name="connsiteY24" fmla="*/ 1331644 h 6858000"/>
              <a:gd name="connsiteX25" fmla="*/ 6383696 w 6568309"/>
              <a:gd name="connsiteY25" fmla="*/ 1341276 h 6858000"/>
              <a:gd name="connsiteX26" fmla="*/ 6384464 w 6568309"/>
              <a:gd name="connsiteY26" fmla="*/ 1343945 h 6858000"/>
              <a:gd name="connsiteX27" fmla="*/ 6387748 w 6568309"/>
              <a:gd name="connsiteY27" fmla="*/ 1359134 h 6858000"/>
              <a:gd name="connsiteX28" fmla="*/ 6364157 w 6568309"/>
              <a:gd name="connsiteY28" fmla="*/ 1427803 h 6858000"/>
              <a:gd name="connsiteX29" fmla="*/ 6335874 w 6568309"/>
              <a:gd name="connsiteY29" fmla="*/ 1540278 h 6858000"/>
              <a:gd name="connsiteX30" fmla="*/ 6331892 w 6568309"/>
              <a:gd name="connsiteY30" fmla="*/ 1547262 h 6858000"/>
              <a:gd name="connsiteX31" fmla="*/ 6332744 w 6568309"/>
              <a:gd name="connsiteY31" fmla="*/ 1577056 h 6858000"/>
              <a:gd name="connsiteX32" fmla="*/ 6333604 w 6568309"/>
              <a:gd name="connsiteY32" fmla="*/ 1595898 h 6858000"/>
              <a:gd name="connsiteX33" fmla="*/ 6324749 w 6568309"/>
              <a:gd name="connsiteY33" fmla="*/ 1703726 h 6858000"/>
              <a:gd name="connsiteX34" fmla="*/ 6329594 w 6568309"/>
              <a:gd name="connsiteY34" fmla="*/ 1809535 h 6858000"/>
              <a:gd name="connsiteX35" fmla="*/ 6329062 w 6568309"/>
              <a:gd name="connsiteY35" fmla="*/ 2018310 h 6858000"/>
              <a:gd name="connsiteX36" fmla="*/ 6321735 w 6568309"/>
              <a:gd name="connsiteY36" fmla="*/ 2071355 h 6858000"/>
              <a:gd name="connsiteX37" fmla="*/ 6322678 w 6568309"/>
              <a:gd name="connsiteY37" fmla="*/ 2141166 h 6858000"/>
              <a:gd name="connsiteX38" fmla="*/ 6321340 w 6568309"/>
              <a:gd name="connsiteY38" fmla="*/ 2154548 h 6858000"/>
              <a:gd name="connsiteX39" fmla="*/ 6316582 w 6568309"/>
              <a:gd name="connsiteY39" fmla="*/ 2158153 h 6858000"/>
              <a:gd name="connsiteX40" fmla="*/ 6311428 w 6568309"/>
              <a:gd name="connsiteY40" fmla="*/ 2178174 h 6858000"/>
              <a:gd name="connsiteX41" fmla="*/ 6310192 w 6568309"/>
              <a:gd name="connsiteY41" fmla="*/ 2202858 h 6858000"/>
              <a:gd name="connsiteX42" fmla="*/ 6309211 w 6568309"/>
              <a:gd name="connsiteY42" fmla="*/ 2320214 h 6858000"/>
              <a:gd name="connsiteX43" fmla="*/ 6300151 w 6568309"/>
              <a:gd name="connsiteY43" fmla="*/ 2417011 h 6858000"/>
              <a:gd name="connsiteX44" fmla="*/ 6295176 w 6568309"/>
              <a:gd name="connsiteY44" fmla="*/ 2454207 h 6858000"/>
              <a:gd name="connsiteX45" fmla="*/ 6293727 w 6568309"/>
              <a:gd name="connsiteY45" fmla="*/ 2487203 h 6858000"/>
              <a:gd name="connsiteX46" fmla="*/ 6285477 w 6568309"/>
              <a:gd name="connsiteY46" fmla="*/ 2512282 h 6858000"/>
              <a:gd name="connsiteX47" fmla="*/ 6286205 w 6568309"/>
              <a:gd name="connsiteY47" fmla="*/ 2514318 h 6858000"/>
              <a:gd name="connsiteX48" fmla="*/ 6304629 w 6568309"/>
              <a:gd name="connsiteY48" fmla="*/ 2574334 h 6858000"/>
              <a:gd name="connsiteX49" fmla="*/ 6303842 w 6568309"/>
              <a:gd name="connsiteY49" fmla="*/ 2579877 h 6858000"/>
              <a:gd name="connsiteX50" fmla="*/ 6303953 w 6568309"/>
              <a:gd name="connsiteY50" fmla="*/ 2608928 h 6858000"/>
              <a:gd name="connsiteX51" fmla="*/ 6303530 w 6568309"/>
              <a:gd name="connsiteY51" fmla="*/ 2613111 h 6858000"/>
              <a:gd name="connsiteX52" fmla="*/ 6297474 w 6568309"/>
              <a:gd name="connsiteY52" fmla="*/ 2621996 h 6858000"/>
              <a:gd name="connsiteX53" fmla="*/ 6299263 w 6568309"/>
              <a:gd name="connsiteY53" fmla="*/ 2634265 h 6858000"/>
              <a:gd name="connsiteX54" fmla="*/ 6293065 w 6568309"/>
              <a:gd name="connsiteY54" fmla="*/ 2647237 h 6858000"/>
              <a:gd name="connsiteX55" fmla="*/ 6297496 w 6568309"/>
              <a:gd name="connsiteY55" fmla="*/ 2650786 h 6858000"/>
              <a:gd name="connsiteX56" fmla="*/ 6301708 w 6568309"/>
              <a:gd name="connsiteY56" fmla="*/ 2661993 h 6858000"/>
              <a:gd name="connsiteX57" fmla="*/ 6295884 w 6568309"/>
              <a:gd name="connsiteY57" fmla="*/ 2670949 h 6858000"/>
              <a:gd name="connsiteX58" fmla="*/ 6291714 w 6568309"/>
              <a:gd name="connsiteY58" fmla="*/ 2690255 h 6858000"/>
              <a:gd name="connsiteX59" fmla="*/ 6292327 w 6568309"/>
              <a:gd name="connsiteY59" fmla="*/ 2695683 h 6858000"/>
              <a:gd name="connsiteX60" fmla="*/ 6284410 w 6568309"/>
              <a:gd name="connsiteY60" fmla="*/ 2713964 h 6858000"/>
              <a:gd name="connsiteX61" fmla="*/ 6280410 w 6568309"/>
              <a:gd name="connsiteY61" fmla="*/ 2730175 h 6858000"/>
              <a:gd name="connsiteX62" fmla="*/ 6288082 w 6568309"/>
              <a:gd name="connsiteY62" fmla="*/ 2763497 h 6858000"/>
              <a:gd name="connsiteX63" fmla="*/ 6260924 w 6568309"/>
              <a:gd name="connsiteY63" fmla="*/ 3051539 h 6858000"/>
              <a:gd name="connsiteX64" fmla="*/ 6210151 w 6568309"/>
              <a:gd name="connsiteY64" fmla="*/ 3335396 h 6858000"/>
              <a:gd name="connsiteX65" fmla="*/ 6212034 w 6568309"/>
              <a:gd name="connsiteY65" fmla="*/ 3456509 h 6858000"/>
              <a:gd name="connsiteX66" fmla="*/ 6197490 w 6568309"/>
              <a:gd name="connsiteY66" fmla="*/ 3531827 h 6858000"/>
              <a:gd name="connsiteX67" fmla="*/ 6208018 w 6568309"/>
              <a:gd name="connsiteY67" fmla="*/ 3570877 h 6858000"/>
              <a:gd name="connsiteX68" fmla="*/ 6205920 w 6568309"/>
              <a:gd name="connsiteY68" fmla="*/ 3583849 h 6858000"/>
              <a:gd name="connsiteX69" fmla="*/ 6199616 w 6568309"/>
              <a:gd name="connsiteY69" fmla="*/ 3592763 h 6858000"/>
              <a:gd name="connsiteX70" fmla="*/ 6181288 w 6568309"/>
              <a:gd name="connsiteY70" fmla="*/ 3653485 h 6858000"/>
              <a:gd name="connsiteX71" fmla="*/ 6175963 w 6568309"/>
              <a:gd name="connsiteY71" fmla="*/ 3670528 h 6858000"/>
              <a:gd name="connsiteX72" fmla="*/ 6176722 w 6568309"/>
              <a:gd name="connsiteY72" fmla="*/ 3685990 h 6858000"/>
              <a:gd name="connsiteX73" fmla="*/ 6181549 w 6568309"/>
              <a:gd name="connsiteY73" fmla="*/ 3690283 h 6858000"/>
              <a:gd name="connsiteX74" fmla="*/ 6179476 w 6568309"/>
              <a:gd name="connsiteY74" fmla="*/ 3699787 h 6858000"/>
              <a:gd name="connsiteX75" fmla="*/ 6180040 w 6568309"/>
              <a:gd name="connsiteY75" fmla="*/ 3702486 h 6858000"/>
              <a:gd name="connsiteX76" fmla="*/ 6182155 w 6568309"/>
              <a:gd name="connsiteY76" fmla="*/ 3717784 h 6858000"/>
              <a:gd name="connsiteX77" fmla="*/ 6158980 w 6568309"/>
              <a:gd name="connsiteY77" fmla="*/ 3746229 h 6858000"/>
              <a:gd name="connsiteX78" fmla="*/ 6096049 w 6568309"/>
              <a:gd name="connsiteY78" fmla="*/ 3924910 h 6858000"/>
              <a:gd name="connsiteX79" fmla="*/ 6069712 w 6568309"/>
              <a:gd name="connsiteY79" fmla="*/ 3989353 h 6858000"/>
              <a:gd name="connsiteX80" fmla="*/ 6067330 w 6568309"/>
              <a:gd name="connsiteY80" fmla="*/ 4033899 h 6858000"/>
              <a:gd name="connsiteX81" fmla="*/ 6061081 w 6568309"/>
              <a:gd name="connsiteY81" fmla="*/ 4142250 h 6858000"/>
              <a:gd name="connsiteX82" fmla="*/ 6042858 w 6568309"/>
              <a:gd name="connsiteY82" fmla="*/ 4329442 h 6858000"/>
              <a:gd name="connsiteX83" fmla="*/ 6034182 w 6568309"/>
              <a:gd name="connsiteY83" fmla="*/ 4456184 h 6858000"/>
              <a:gd name="connsiteX84" fmla="*/ 6029178 w 6568309"/>
              <a:gd name="connsiteY84" fmla="*/ 4468478 h 6858000"/>
              <a:gd name="connsiteX85" fmla="*/ 6029974 w 6568309"/>
              <a:gd name="connsiteY85" fmla="*/ 4469862 h 6858000"/>
              <a:gd name="connsiteX86" fmla="*/ 6028340 w 6568309"/>
              <a:gd name="connsiteY86" fmla="*/ 4483797 h 6858000"/>
              <a:gd name="connsiteX87" fmla="*/ 6025168 w 6568309"/>
              <a:gd name="connsiteY87" fmla="*/ 4487091 h 6858000"/>
              <a:gd name="connsiteX88" fmla="*/ 6023164 w 6568309"/>
              <a:gd name="connsiteY88" fmla="*/ 4496728 h 6858000"/>
              <a:gd name="connsiteX89" fmla="*/ 6016839 w 6568309"/>
              <a:gd name="connsiteY89" fmla="*/ 4515918 h 6858000"/>
              <a:gd name="connsiteX90" fmla="*/ 6017886 w 6568309"/>
              <a:gd name="connsiteY90" fmla="*/ 4519316 h 6858000"/>
              <a:gd name="connsiteX91" fmla="*/ 6011819 w 6568309"/>
              <a:gd name="connsiteY91" fmla="*/ 4547957 h 6858000"/>
              <a:gd name="connsiteX92" fmla="*/ 6012791 w 6568309"/>
              <a:gd name="connsiteY92" fmla="*/ 4548262 h 6858000"/>
              <a:gd name="connsiteX93" fmla="*/ 6015703 w 6568309"/>
              <a:gd name="connsiteY93" fmla="*/ 4555939 h 6858000"/>
              <a:gd name="connsiteX94" fmla="*/ 6018854 w 6568309"/>
              <a:gd name="connsiteY94" fmla="*/ 4570815 h 6858000"/>
              <a:gd name="connsiteX95" fmla="*/ 6033000 w 6568309"/>
              <a:gd name="connsiteY95" fmla="*/ 4633846 h 6858000"/>
              <a:gd name="connsiteX96" fmla="*/ 6032325 w 6568309"/>
              <a:gd name="connsiteY96" fmla="*/ 4639816 h 6858000"/>
              <a:gd name="connsiteX97" fmla="*/ 6032549 w 6568309"/>
              <a:gd name="connsiteY97" fmla="*/ 4639923 h 6858000"/>
              <a:gd name="connsiteX98" fmla="*/ 6032309 w 6568309"/>
              <a:gd name="connsiteY98" fmla="*/ 4646192 h 6858000"/>
              <a:gd name="connsiteX99" fmla="*/ 6031095 w 6568309"/>
              <a:gd name="connsiteY99" fmla="*/ 4650706 h 6858000"/>
              <a:gd name="connsiteX100" fmla="*/ 6029786 w 6568309"/>
              <a:gd name="connsiteY100" fmla="*/ 4662290 h 6858000"/>
              <a:gd name="connsiteX101" fmla="*/ 6030911 w 6568309"/>
              <a:gd name="connsiteY101" fmla="*/ 4666180 h 6858000"/>
              <a:gd name="connsiteX102" fmla="*/ 6033630 w 6568309"/>
              <a:gd name="connsiteY102" fmla="*/ 4667585 h 6858000"/>
              <a:gd name="connsiteX103" fmla="*/ 6033189 w 6568309"/>
              <a:gd name="connsiteY103" fmla="*/ 4668660 h 6858000"/>
              <a:gd name="connsiteX104" fmla="*/ 6038764 w 6568309"/>
              <a:gd name="connsiteY104" fmla="*/ 4689807 h 6858000"/>
              <a:gd name="connsiteX105" fmla="*/ 6042217 w 6568309"/>
              <a:gd name="connsiteY105" fmla="*/ 4737890 h 6858000"/>
              <a:gd name="connsiteX106" fmla="*/ 6040543 w 6568309"/>
              <a:gd name="connsiteY106" fmla="*/ 4765657 h 6858000"/>
              <a:gd name="connsiteX107" fmla="*/ 6039956 w 6568309"/>
              <a:gd name="connsiteY107" fmla="*/ 4841463 h 6858000"/>
              <a:gd name="connsiteX108" fmla="*/ 6057123 w 6568309"/>
              <a:gd name="connsiteY108" fmla="*/ 4969863 h 6858000"/>
              <a:gd name="connsiteX109" fmla="*/ 6055039 w 6568309"/>
              <a:gd name="connsiteY109" fmla="*/ 4974028 h 6858000"/>
              <a:gd name="connsiteX110" fmla="*/ 6053462 w 6568309"/>
              <a:gd name="connsiteY110" fmla="*/ 4980318 h 6858000"/>
              <a:gd name="connsiteX111" fmla="*/ 6053643 w 6568309"/>
              <a:gd name="connsiteY111" fmla="*/ 4980501 h 6858000"/>
              <a:gd name="connsiteX112" fmla="*/ 6051733 w 6568309"/>
              <a:gd name="connsiteY112" fmla="*/ 4986338 h 6858000"/>
              <a:gd name="connsiteX113" fmla="*/ 6049602 w 6568309"/>
              <a:gd name="connsiteY113" fmla="*/ 4991296 h 6858000"/>
              <a:gd name="connsiteX114" fmla="*/ 6075165 w 6568309"/>
              <a:gd name="connsiteY114" fmla="*/ 5076895 h 6858000"/>
              <a:gd name="connsiteX115" fmla="*/ 6073751 w 6568309"/>
              <a:gd name="connsiteY115" fmla="*/ 5081568 h 6858000"/>
              <a:gd name="connsiteX116" fmla="*/ 6073150 w 6568309"/>
              <a:gd name="connsiteY116" fmla="*/ 5088173 h 6858000"/>
              <a:gd name="connsiteX117" fmla="*/ 6073355 w 6568309"/>
              <a:gd name="connsiteY117" fmla="*/ 5088300 h 6858000"/>
              <a:gd name="connsiteX118" fmla="*/ 6072362 w 6568309"/>
              <a:gd name="connsiteY118" fmla="*/ 5094558 h 6858000"/>
              <a:gd name="connsiteX119" fmla="*/ 6064726 w 6568309"/>
              <a:gd name="connsiteY119" fmla="*/ 5125620 h 6858000"/>
              <a:gd name="connsiteX120" fmla="*/ 6065415 w 6568309"/>
              <a:gd name="connsiteY120" fmla="*/ 5268004 h 6858000"/>
              <a:gd name="connsiteX121" fmla="*/ 6066081 w 6568309"/>
              <a:gd name="connsiteY121" fmla="*/ 5269530 h 6858000"/>
              <a:gd name="connsiteX122" fmla="*/ 6043407 w 6568309"/>
              <a:gd name="connsiteY122" fmla="*/ 5390941 h 6858000"/>
              <a:gd name="connsiteX123" fmla="*/ 6025377 w 6568309"/>
              <a:gd name="connsiteY123" fmla="*/ 5539927 h 6858000"/>
              <a:gd name="connsiteX124" fmla="*/ 6010052 w 6568309"/>
              <a:gd name="connsiteY124" fmla="*/ 5791594 h 6858000"/>
              <a:gd name="connsiteX125" fmla="*/ 5994220 w 6568309"/>
              <a:gd name="connsiteY125" fmla="*/ 5855206 h 6858000"/>
              <a:gd name="connsiteX126" fmla="*/ 5982580 w 6568309"/>
              <a:gd name="connsiteY126" fmla="*/ 5873582 h 6858000"/>
              <a:gd name="connsiteX127" fmla="*/ 5983608 w 6568309"/>
              <a:gd name="connsiteY127" fmla="*/ 5876037 h 6858000"/>
              <a:gd name="connsiteX128" fmla="*/ 5983535 w 6568309"/>
              <a:gd name="connsiteY128" fmla="*/ 5886534 h 6858000"/>
              <a:gd name="connsiteX129" fmla="*/ 5988737 w 6568309"/>
              <a:gd name="connsiteY129" fmla="*/ 5888644 h 6858000"/>
              <a:gd name="connsiteX130" fmla="*/ 5992371 w 6568309"/>
              <a:gd name="connsiteY130" fmla="*/ 5903832 h 6858000"/>
              <a:gd name="connsiteX131" fmla="*/ 5990780 w 6568309"/>
              <a:gd name="connsiteY131" fmla="*/ 5923391 h 6858000"/>
              <a:gd name="connsiteX132" fmla="*/ 5993870 w 6568309"/>
              <a:gd name="connsiteY132" fmla="*/ 6013205 h 6858000"/>
              <a:gd name="connsiteX133" fmla="*/ 5997673 w 6568309"/>
              <a:gd name="connsiteY133" fmla="*/ 6074018 h 6858000"/>
              <a:gd name="connsiteX134" fmla="*/ 6014840 w 6568309"/>
              <a:gd name="connsiteY134" fmla="*/ 6130837 h 6858000"/>
              <a:gd name="connsiteX135" fmla="*/ 6010704 w 6568309"/>
              <a:gd name="connsiteY135" fmla="*/ 6152982 h 6858000"/>
              <a:gd name="connsiteX136" fmla="*/ 6038294 w 6568309"/>
              <a:gd name="connsiteY136" fmla="*/ 6221100 h 6858000"/>
              <a:gd name="connsiteX137" fmla="*/ 6052331 w 6568309"/>
              <a:gd name="connsiteY137" fmla="*/ 6287550 h 6858000"/>
              <a:gd name="connsiteX138" fmla="*/ 6074143 w 6568309"/>
              <a:gd name="connsiteY138" fmla="*/ 6401595 h 6858000"/>
              <a:gd name="connsiteX139" fmla="*/ 6060199 w 6568309"/>
              <a:gd name="connsiteY139" fmla="*/ 6487110 h 6858000"/>
              <a:gd name="connsiteX140" fmla="*/ 6081156 w 6568309"/>
              <a:gd name="connsiteY140" fmla="*/ 6588589 h 6858000"/>
              <a:gd name="connsiteX141" fmla="*/ 6114944 w 6568309"/>
              <a:gd name="connsiteY141" fmla="*/ 6769963 h 6858000"/>
              <a:gd name="connsiteX142" fmla="*/ 6128950 w 6568309"/>
              <a:gd name="connsiteY142" fmla="*/ 6835814 h 6858000"/>
              <a:gd name="connsiteX143" fmla="*/ 6132536 w 6568309"/>
              <a:gd name="connsiteY143" fmla="*/ 6858000 h 6858000"/>
              <a:gd name="connsiteX144" fmla="*/ 4789511 w 6568309"/>
              <a:gd name="connsiteY144" fmla="*/ 6858000 h 6858000"/>
              <a:gd name="connsiteX145" fmla="*/ 1866294 w 6568309"/>
              <a:gd name="connsiteY145" fmla="*/ 6858000 h 6858000"/>
              <a:gd name="connsiteX146" fmla="*/ 1705866 w 6568309"/>
              <a:gd name="connsiteY146" fmla="*/ 6858000 h 6858000"/>
              <a:gd name="connsiteX147" fmla="*/ 1343025 w 6568309"/>
              <a:gd name="connsiteY147" fmla="*/ 6858000 h 6858000"/>
              <a:gd name="connsiteX148" fmla="*/ 523269 w 6568309"/>
              <a:gd name="connsiteY148" fmla="*/ 6858000 h 6858000"/>
              <a:gd name="connsiteX149" fmla="*/ 362841 w 6568309"/>
              <a:gd name="connsiteY149" fmla="*/ 6858000 h 6858000"/>
              <a:gd name="connsiteX150" fmla="*/ 0 w 6568309"/>
              <a:gd name="connsiteY15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6568309" h="6858000">
                <a:moveTo>
                  <a:pt x="0" y="0"/>
                </a:moveTo>
                <a:lnTo>
                  <a:pt x="362841" y="0"/>
                </a:lnTo>
                <a:lnTo>
                  <a:pt x="523269" y="0"/>
                </a:lnTo>
                <a:lnTo>
                  <a:pt x="1343025" y="0"/>
                </a:lnTo>
                <a:lnTo>
                  <a:pt x="1705866" y="0"/>
                </a:lnTo>
                <a:lnTo>
                  <a:pt x="1866294" y="0"/>
                </a:lnTo>
                <a:lnTo>
                  <a:pt x="5225154" y="0"/>
                </a:lnTo>
                <a:lnTo>
                  <a:pt x="6568179" y="0"/>
                </a:lnTo>
                <a:lnTo>
                  <a:pt x="6568309" y="1"/>
                </a:lnTo>
                <a:lnTo>
                  <a:pt x="6562951" y="30700"/>
                </a:lnTo>
                <a:cubicBezTo>
                  <a:pt x="6559126" y="84364"/>
                  <a:pt x="6548218" y="241149"/>
                  <a:pt x="6547446" y="310025"/>
                </a:cubicBezTo>
                <a:cubicBezTo>
                  <a:pt x="6550151" y="367544"/>
                  <a:pt x="6557712" y="408251"/>
                  <a:pt x="6558316" y="443960"/>
                </a:cubicBezTo>
                <a:cubicBezTo>
                  <a:pt x="6555224" y="499397"/>
                  <a:pt x="6534767" y="604434"/>
                  <a:pt x="6528896" y="642659"/>
                </a:cubicBezTo>
                <a:cubicBezTo>
                  <a:pt x="6535204" y="657287"/>
                  <a:pt x="6515365" y="658191"/>
                  <a:pt x="6523095" y="673307"/>
                </a:cubicBezTo>
                <a:cubicBezTo>
                  <a:pt x="6523388" y="693769"/>
                  <a:pt x="6506868" y="797295"/>
                  <a:pt x="6496169" y="839641"/>
                </a:cubicBezTo>
                <a:cubicBezTo>
                  <a:pt x="6484119" y="887148"/>
                  <a:pt x="6457817" y="937731"/>
                  <a:pt x="6450789" y="958357"/>
                </a:cubicBezTo>
                <a:cubicBezTo>
                  <a:pt x="6443760" y="978983"/>
                  <a:pt x="6459217" y="936930"/>
                  <a:pt x="6453996" y="963398"/>
                </a:cubicBezTo>
                <a:cubicBezTo>
                  <a:pt x="6448777" y="989867"/>
                  <a:pt x="6425575" y="1087010"/>
                  <a:pt x="6419467" y="1117169"/>
                </a:cubicBezTo>
                <a:cubicBezTo>
                  <a:pt x="6431540" y="1118586"/>
                  <a:pt x="6409651" y="1135372"/>
                  <a:pt x="6417348" y="1144352"/>
                </a:cubicBezTo>
                <a:cubicBezTo>
                  <a:pt x="6424109" y="1150681"/>
                  <a:pt x="6419047" y="1157251"/>
                  <a:pt x="6418473" y="1164484"/>
                </a:cubicBezTo>
                <a:cubicBezTo>
                  <a:pt x="6423767" y="1173524"/>
                  <a:pt x="6413947" y="1205209"/>
                  <a:pt x="6406979" y="1213829"/>
                </a:cubicBezTo>
                <a:cubicBezTo>
                  <a:pt x="6382818" y="1235037"/>
                  <a:pt x="6400452" y="1277327"/>
                  <a:pt x="6381928" y="1294823"/>
                </a:cubicBezTo>
                <a:cubicBezTo>
                  <a:pt x="6379195" y="1300845"/>
                  <a:pt x="6378069" y="1306615"/>
                  <a:pt x="6377948" y="1312193"/>
                </a:cubicBezTo>
                <a:lnTo>
                  <a:pt x="6379894" y="1327626"/>
                </a:lnTo>
                <a:lnTo>
                  <a:pt x="6385024" y="1331644"/>
                </a:lnTo>
                <a:lnTo>
                  <a:pt x="6383696" y="1341276"/>
                </a:lnTo>
                <a:cubicBezTo>
                  <a:pt x="6383952" y="1342166"/>
                  <a:pt x="6384208" y="1343055"/>
                  <a:pt x="6384464" y="1343945"/>
                </a:cubicBezTo>
                <a:cubicBezTo>
                  <a:pt x="6385957" y="1349040"/>
                  <a:pt x="6387253" y="1354080"/>
                  <a:pt x="6387748" y="1359134"/>
                </a:cubicBezTo>
                <a:cubicBezTo>
                  <a:pt x="6384363" y="1373109"/>
                  <a:pt x="6372802" y="1397612"/>
                  <a:pt x="6364157" y="1427803"/>
                </a:cubicBezTo>
                <a:cubicBezTo>
                  <a:pt x="6348141" y="1460349"/>
                  <a:pt x="6348362" y="1505076"/>
                  <a:pt x="6335874" y="1540278"/>
                </a:cubicBezTo>
                <a:lnTo>
                  <a:pt x="6331892" y="1547262"/>
                </a:lnTo>
                <a:lnTo>
                  <a:pt x="6332744" y="1577056"/>
                </a:lnTo>
                <a:cubicBezTo>
                  <a:pt x="6335859" y="1582205"/>
                  <a:pt x="6336674" y="1589568"/>
                  <a:pt x="6333604" y="1595898"/>
                </a:cubicBezTo>
                <a:lnTo>
                  <a:pt x="6324749" y="1703726"/>
                </a:lnTo>
                <a:cubicBezTo>
                  <a:pt x="6324080" y="1739332"/>
                  <a:pt x="6318019" y="1754453"/>
                  <a:pt x="6329594" y="1809535"/>
                </a:cubicBezTo>
                <a:cubicBezTo>
                  <a:pt x="6344930" y="1868036"/>
                  <a:pt x="6323725" y="1952670"/>
                  <a:pt x="6329062" y="2018310"/>
                </a:cubicBezTo>
                <a:cubicBezTo>
                  <a:pt x="6308075" y="2053162"/>
                  <a:pt x="6326925" y="2034561"/>
                  <a:pt x="6321735" y="2071355"/>
                </a:cubicBezTo>
                <a:lnTo>
                  <a:pt x="6322678" y="2141166"/>
                </a:lnTo>
                <a:lnTo>
                  <a:pt x="6321340" y="2154548"/>
                </a:lnTo>
                <a:lnTo>
                  <a:pt x="6316582" y="2158153"/>
                </a:lnTo>
                <a:lnTo>
                  <a:pt x="6311428" y="2178174"/>
                </a:lnTo>
                <a:cubicBezTo>
                  <a:pt x="6310177" y="2185696"/>
                  <a:pt x="6309622" y="2193828"/>
                  <a:pt x="6310192" y="2202858"/>
                </a:cubicBezTo>
                <a:cubicBezTo>
                  <a:pt x="6319667" y="2232772"/>
                  <a:pt x="6296459" y="2283357"/>
                  <a:pt x="6309211" y="2320214"/>
                </a:cubicBezTo>
                <a:cubicBezTo>
                  <a:pt x="6307537" y="2355906"/>
                  <a:pt x="6302490" y="2394678"/>
                  <a:pt x="6300151" y="2417011"/>
                </a:cubicBezTo>
                <a:cubicBezTo>
                  <a:pt x="6292303" y="2426377"/>
                  <a:pt x="6304439" y="2456509"/>
                  <a:pt x="6295176" y="2454207"/>
                </a:cubicBezTo>
                <a:cubicBezTo>
                  <a:pt x="6299335" y="2464947"/>
                  <a:pt x="6297305" y="2476105"/>
                  <a:pt x="6293727" y="2487203"/>
                </a:cubicBezTo>
                <a:lnTo>
                  <a:pt x="6285477" y="2512282"/>
                </a:lnTo>
                <a:cubicBezTo>
                  <a:pt x="6285720" y="2512961"/>
                  <a:pt x="6285962" y="2513640"/>
                  <a:pt x="6286205" y="2514318"/>
                </a:cubicBezTo>
                <a:cubicBezTo>
                  <a:pt x="6292347" y="2534324"/>
                  <a:pt x="6298487" y="2554328"/>
                  <a:pt x="6304629" y="2574334"/>
                </a:cubicBezTo>
                <a:lnTo>
                  <a:pt x="6303842" y="2579877"/>
                </a:lnTo>
                <a:cubicBezTo>
                  <a:pt x="6303729" y="2585644"/>
                  <a:pt x="6304006" y="2603388"/>
                  <a:pt x="6303953" y="2608928"/>
                </a:cubicBezTo>
                <a:lnTo>
                  <a:pt x="6303530" y="2613111"/>
                </a:lnTo>
                <a:lnTo>
                  <a:pt x="6297474" y="2621996"/>
                </a:lnTo>
                <a:lnTo>
                  <a:pt x="6299263" y="2634265"/>
                </a:lnTo>
                <a:lnTo>
                  <a:pt x="6293065" y="2647237"/>
                </a:lnTo>
                <a:cubicBezTo>
                  <a:pt x="6294685" y="2648158"/>
                  <a:pt x="6296180" y="2649356"/>
                  <a:pt x="6297496" y="2650786"/>
                </a:cubicBezTo>
                <a:lnTo>
                  <a:pt x="6301708" y="2661993"/>
                </a:lnTo>
                <a:lnTo>
                  <a:pt x="6295884" y="2670949"/>
                </a:lnTo>
                <a:cubicBezTo>
                  <a:pt x="6304913" y="2672007"/>
                  <a:pt x="6294429" y="2681695"/>
                  <a:pt x="6291714" y="2690255"/>
                </a:cubicBezTo>
                <a:lnTo>
                  <a:pt x="6292327" y="2695683"/>
                </a:lnTo>
                <a:lnTo>
                  <a:pt x="6284410" y="2713964"/>
                </a:lnTo>
                <a:lnTo>
                  <a:pt x="6280410" y="2730175"/>
                </a:lnTo>
                <a:lnTo>
                  <a:pt x="6288082" y="2763497"/>
                </a:lnTo>
                <a:lnTo>
                  <a:pt x="6260924" y="3051539"/>
                </a:lnTo>
                <a:cubicBezTo>
                  <a:pt x="6251455" y="3165645"/>
                  <a:pt x="6222174" y="3216611"/>
                  <a:pt x="6210151" y="3335396"/>
                </a:cubicBezTo>
                <a:lnTo>
                  <a:pt x="6212034" y="3456509"/>
                </a:lnTo>
                <a:lnTo>
                  <a:pt x="6197490" y="3531827"/>
                </a:lnTo>
                <a:lnTo>
                  <a:pt x="6208018" y="3570877"/>
                </a:lnTo>
                <a:lnTo>
                  <a:pt x="6205920" y="3583849"/>
                </a:lnTo>
                <a:lnTo>
                  <a:pt x="6199616" y="3592763"/>
                </a:lnTo>
                <a:cubicBezTo>
                  <a:pt x="6191839" y="3613948"/>
                  <a:pt x="6196204" y="3641245"/>
                  <a:pt x="6181288" y="3653485"/>
                </a:cubicBezTo>
                <a:cubicBezTo>
                  <a:pt x="6178087" y="3659316"/>
                  <a:pt x="6176516" y="3664985"/>
                  <a:pt x="6175963" y="3670528"/>
                </a:cubicBezTo>
                <a:lnTo>
                  <a:pt x="6176722" y="3685990"/>
                </a:lnTo>
                <a:lnTo>
                  <a:pt x="6181549" y="3690283"/>
                </a:lnTo>
                <a:lnTo>
                  <a:pt x="6179476" y="3699787"/>
                </a:lnTo>
                <a:cubicBezTo>
                  <a:pt x="6179664" y="3700686"/>
                  <a:pt x="6179852" y="3701586"/>
                  <a:pt x="6180040" y="3702486"/>
                </a:cubicBezTo>
                <a:cubicBezTo>
                  <a:pt x="6181140" y="3707637"/>
                  <a:pt x="6182047" y="3712728"/>
                  <a:pt x="6182155" y="3717784"/>
                </a:cubicBezTo>
                <a:cubicBezTo>
                  <a:pt x="6156678" y="3711701"/>
                  <a:pt x="6178864" y="3759789"/>
                  <a:pt x="6158980" y="3746229"/>
                </a:cubicBezTo>
                <a:cubicBezTo>
                  <a:pt x="6144630" y="3780750"/>
                  <a:pt x="6117520" y="3867558"/>
                  <a:pt x="6096049" y="3924910"/>
                </a:cubicBezTo>
                <a:lnTo>
                  <a:pt x="6069712" y="3989353"/>
                </a:lnTo>
                <a:lnTo>
                  <a:pt x="6067330" y="4033899"/>
                </a:lnTo>
                <a:cubicBezTo>
                  <a:pt x="6065506" y="4070470"/>
                  <a:pt x="6063599" y="4110146"/>
                  <a:pt x="6061081" y="4142250"/>
                </a:cubicBezTo>
                <a:cubicBezTo>
                  <a:pt x="6055260" y="4200007"/>
                  <a:pt x="6045907" y="4278998"/>
                  <a:pt x="6042858" y="4329442"/>
                </a:cubicBezTo>
                <a:cubicBezTo>
                  <a:pt x="6038376" y="4381764"/>
                  <a:pt x="6036461" y="4433012"/>
                  <a:pt x="6034182" y="4456184"/>
                </a:cubicBezTo>
                <a:lnTo>
                  <a:pt x="6029178" y="4468478"/>
                </a:lnTo>
                <a:lnTo>
                  <a:pt x="6029974" y="4469862"/>
                </a:lnTo>
                <a:cubicBezTo>
                  <a:pt x="6031287" y="4476321"/>
                  <a:pt x="6030316" y="4480555"/>
                  <a:pt x="6028340" y="4483797"/>
                </a:cubicBezTo>
                <a:lnTo>
                  <a:pt x="6025168" y="4487091"/>
                </a:lnTo>
                <a:lnTo>
                  <a:pt x="6023164" y="4496728"/>
                </a:lnTo>
                <a:lnTo>
                  <a:pt x="6016839" y="4515918"/>
                </a:lnTo>
                <a:cubicBezTo>
                  <a:pt x="6017189" y="4517049"/>
                  <a:pt x="6017537" y="4518182"/>
                  <a:pt x="6017886" y="4519316"/>
                </a:cubicBezTo>
                <a:lnTo>
                  <a:pt x="6011819" y="4547957"/>
                </a:lnTo>
                <a:lnTo>
                  <a:pt x="6012791" y="4548262"/>
                </a:lnTo>
                <a:cubicBezTo>
                  <a:pt x="6014837" y="4549595"/>
                  <a:pt x="6016087" y="4551811"/>
                  <a:pt x="6015703" y="4555939"/>
                </a:cubicBezTo>
                <a:cubicBezTo>
                  <a:pt x="6031790" y="4548276"/>
                  <a:pt x="6021405" y="4557977"/>
                  <a:pt x="6018854" y="4570815"/>
                </a:cubicBezTo>
                <a:cubicBezTo>
                  <a:pt x="6021736" y="4583801"/>
                  <a:pt x="6030754" y="4622347"/>
                  <a:pt x="6033000" y="4633846"/>
                </a:cubicBezTo>
                <a:lnTo>
                  <a:pt x="6032325" y="4639816"/>
                </a:lnTo>
                <a:lnTo>
                  <a:pt x="6032549" y="4639923"/>
                </a:lnTo>
                <a:cubicBezTo>
                  <a:pt x="6032911" y="4641190"/>
                  <a:pt x="6032878" y="4643141"/>
                  <a:pt x="6032309" y="4646192"/>
                </a:cubicBezTo>
                <a:lnTo>
                  <a:pt x="6031095" y="4650706"/>
                </a:lnTo>
                <a:lnTo>
                  <a:pt x="6029786" y="4662290"/>
                </a:lnTo>
                <a:cubicBezTo>
                  <a:pt x="6030161" y="4663587"/>
                  <a:pt x="6030536" y="4664883"/>
                  <a:pt x="6030911" y="4666180"/>
                </a:cubicBezTo>
                <a:lnTo>
                  <a:pt x="6033630" y="4667585"/>
                </a:lnTo>
                <a:lnTo>
                  <a:pt x="6033189" y="4668660"/>
                </a:lnTo>
                <a:cubicBezTo>
                  <a:pt x="6027286" y="4676831"/>
                  <a:pt x="6019767" y="4679345"/>
                  <a:pt x="6038764" y="4689807"/>
                </a:cubicBezTo>
                <a:cubicBezTo>
                  <a:pt x="6028616" y="4708535"/>
                  <a:pt x="6040474" y="4712235"/>
                  <a:pt x="6042217" y="4737890"/>
                </a:cubicBezTo>
                <a:cubicBezTo>
                  <a:pt x="6033362" y="4748600"/>
                  <a:pt x="6035273" y="4757223"/>
                  <a:pt x="6040543" y="4765657"/>
                </a:cubicBezTo>
                <a:cubicBezTo>
                  <a:pt x="6034416" y="4790618"/>
                  <a:pt x="6040696" y="4813399"/>
                  <a:pt x="6039956" y="4841463"/>
                </a:cubicBezTo>
                <a:lnTo>
                  <a:pt x="6057123" y="4969863"/>
                </a:lnTo>
                <a:lnTo>
                  <a:pt x="6055039" y="4974028"/>
                </a:lnTo>
                <a:cubicBezTo>
                  <a:pt x="6053860" y="4976933"/>
                  <a:pt x="6053409" y="4978909"/>
                  <a:pt x="6053462" y="4980318"/>
                </a:cubicBezTo>
                <a:lnTo>
                  <a:pt x="6053643" y="4980501"/>
                </a:lnTo>
                <a:lnTo>
                  <a:pt x="6051733" y="4986338"/>
                </a:lnTo>
                <a:lnTo>
                  <a:pt x="6049602" y="4991296"/>
                </a:lnTo>
                <a:cubicBezTo>
                  <a:pt x="6058123" y="5019829"/>
                  <a:pt x="6066643" y="5048361"/>
                  <a:pt x="6075165" y="5076895"/>
                </a:cubicBezTo>
                <a:lnTo>
                  <a:pt x="6073751" y="5081568"/>
                </a:lnTo>
                <a:cubicBezTo>
                  <a:pt x="6073034" y="5084748"/>
                  <a:pt x="6072888" y="5086810"/>
                  <a:pt x="6073150" y="5088173"/>
                </a:cubicBezTo>
                <a:lnTo>
                  <a:pt x="6073355" y="5088300"/>
                </a:lnTo>
                <a:lnTo>
                  <a:pt x="6072362" y="5094558"/>
                </a:lnTo>
                <a:cubicBezTo>
                  <a:pt x="6070184" y="5105196"/>
                  <a:pt x="6067588" y="5115626"/>
                  <a:pt x="6064726" y="5125620"/>
                </a:cubicBezTo>
                <a:cubicBezTo>
                  <a:pt x="6063568" y="5154527"/>
                  <a:pt x="6065189" y="5244020"/>
                  <a:pt x="6065415" y="5268004"/>
                </a:cubicBezTo>
                <a:cubicBezTo>
                  <a:pt x="6065637" y="5268513"/>
                  <a:pt x="6065860" y="5269021"/>
                  <a:pt x="6066081" y="5269530"/>
                </a:cubicBezTo>
                <a:lnTo>
                  <a:pt x="6043407" y="5390941"/>
                </a:lnTo>
                <a:cubicBezTo>
                  <a:pt x="6032545" y="5438194"/>
                  <a:pt x="6020942" y="5465286"/>
                  <a:pt x="6025377" y="5539927"/>
                </a:cubicBezTo>
                <a:cubicBezTo>
                  <a:pt x="6019787" y="5610775"/>
                  <a:pt x="6013913" y="5740573"/>
                  <a:pt x="6010052" y="5791594"/>
                </a:cubicBezTo>
                <a:cubicBezTo>
                  <a:pt x="5989401" y="5787060"/>
                  <a:pt x="6018524" y="5849672"/>
                  <a:pt x="5994220" y="5855206"/>
                </a:cubicBezTo>
                <a:cubicBezTo>
                  <a:pt x="5995282" y="5860240"/>
                  <a:pt x="5980598" y="5868910"/>
                  <a:pt x="5982580" y="5873582"/>
                </a:cubicBezTo>
                <a:cubicBezTo>
                  <a:pt x="5982922" y="5874401"/>
                  <a:pt x="5983265" y="5875218"/>
                  <a:pt x="5983608" y="5876037"/>
                </a:cubicBezTo>
                <a:lnTo>
                  <a:pt x="5983535" y="5886534"/>
                </a:lnTo>
                <a:lnTo>
                  <a:pt x="5988737" y="5888644"/>
                </a:lnTo>
                <a:cubicBezTo>
                  <a:pt x="5989948" y="5893707"/>
                  <a:pt x="5991159" y="5898769"/>
                  <a:pt x="5992371" y="5903832"/>
                </a:cubicBezTo>
                <a:cubicBezTo>
                  <a:pt x="5992924" y="5909651"/>
                  <a:pt x="5992578" y="5916068"/>
                  <a:pt x="5990780" y="5923391"/>
                </a:cubicBezTo>
                <a:cubicBezTo>
                  <a:pt x="5975822" y="5948880"/>
                  <a:pt x="6013580" y="5981626"/>
                  <a:pt x="5993870" y="6013205"/>
                </a:cubicBezTo>
                <a:cubicBezTo>
                  <a:pt x="5988486" y="6024901"/>
                  <a:pt x="5991718" y="6066777"/>
                  <a:pt x="5997673" y="6074018"/>
                </a:cubicBezTo>
                <a:cubicBezTo>
                  <a:pt x="5998007" y="6081731"/>
                  <a:pt x="6007861" y="6126985"/>
                  <a:pt x="6014840" y="6130837"/>
                </a:cubicBezTo>
                <a:cubicBezTo>
                  <a:pt x="6022998" y="6137057"/>
                  <a:pt x="5999420" y="6156330"/>
                  <a:pt x="6010704" y="6152982"/>
                </a:cubicBezTo>
                <a:cubicBezTo>
                  <a:pt x="6008682" y="6186619"/>
                  <a:pt x="6039938" y="6191636"/>
                  <a:pt x="6038294" y="6221100"/>
                </a:cubicBezTo>
                <a:cubicBezTo>
                  <a:pt x="6039643" y="6222126"/>
                  <a:pt x="6046356" y="6257468"/>
                  <a:pt x="6052331" y="6287550"/>
                </a:cubicBezTo>
                <a:cubicBezTo>
                  <a:pt x="6058307" y="6317632"/>
                  <a:pt x="6082079" y="6391312"/>
                  <a:pt x="6074143" y="6401595"/>
                </a:cubicBezTo>
                <a:cubicBezTo>
                  <a:pt x="6074931" y="6423902"/>
                  <a:pt x="6059614" y="6432919"/>
                  <a:pt x="6060199" y="6487110"/>
                </a:cubicBezTo>
                <a:cubicBezTo>
                  <a:pt x="6075583" y="6574474"/>
                  <a:pt x="6076150" y="6553611"/>
                  <a:pt x="6081156" y="6588589"/>
                </a:cubicBezTo>
                <a:cubicBezTo>
                  <a:pt x="6102088" y="6637976"/>
                  <a:pt x="6067660" y="6687723"/>
                  <a:pt x="6114944" y="6769963"/>
                </a:cubicBezTo>
                <a:cubicBezTo>
                  <a:pt x="6130462" y="6819284"/>
                  <a:pt x="6119243" y="6817955"/>
                  <a:pt x="6128950" y="6835814"/>
                </a:cubicBezTo>
                <a:lnTo>
                  <a:pt x="6132536" y="6858000"/>
                </a:lnTo>
                <a:lnTo>
                  <a:pt x="4789511" y="6858000"/>
                </a:lnTo>
                <a:lnTo>
                  <a:pt x="1866294" y="6858000"/>
                </a:lnTo>
                <a:lnTo>
                  <a:pt x="1705866" y="6858000"/>
                </a:lnTo>
                <a:lnTo>
                  <a:pt x="1343025" y="6858000"/>
                </a:lnTo>
                <a:lnTo>
                  <a:pt x="523269" y="6858000"/>
                </a:lnTo>
                <a:lnTo>
                  <a:pt x="362841"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5E3C58F-BF0A-45D6-7497-7CE526F3C9E6}"/>
              </a:ext>
            </a:extLst>
          </p:cNvPr>
          <p:cNvSpPr>
            <a:spLocks noGrp="1"/>
          </p:cNvSpPr>
          <p:nvPr>
            <p:ph type="title"/>
          </p:nvPr>
        </p:nvSpPr>
        <p:spPr>
          <a:xfrm>
            <a:off x="1137034" y="609600"/>
            <a:ext cx="4784796" cy="1330840"/>
          </a:xfrm>
        </p:spPr>
        <p:txBody>
          <a:bodyPr>
            <a:normAutofit/>
          </a:bodyPr>
          <a:lstStyle/>
          <a:p>
            <a:r>
              <a:rPr lang="en-US" u="sng"/>
              <a:t>System Architecture and Design</a:t>
            </a:r>
            <a:endParaRPr lang="en-US" u="sng" dirty="0"/>
          </a:p>
        </p:txBody>
      </p:sp>
      <p:sp>
        <p:nvSpPr>
          <p:cNvPr id="3" name="Content Placeholder 2">
            <a:extLst>
              <a:ext uri="{FF2B5EF4-FFF2-40B4-BE49-F238E27FC236}">
                <a16:creationId xmlns:a16="http://schemas.microsoft.com/office/drawing/2014/main" id="{C6CD5A27-DE4D-F68C-A313-2ADFA2FC5D05}"/>
              </a:ext>
            </a:extLst>
          </p:cNvPr>
          <p:cNvSpPr>
            <a:spLocks noGrp="1"/>
          </p:cNvSpPr>
          <p:nvPr>
            <p:ph idx="1"/>
          </p:nvPr>
        </p:nvSpPr>
        <p:spPr>
          <a:xfrm>
            <a:off x="1137034" y="2194102"/>
            <a:ext cx="4438036" cy="3908585"/>
          </a:xfrm>
        </p:spPr>
        <p:txBody>
          <a:bodyPr>
            <a:normAutofit/>
          </a:bodyPr>
          <a:lstStyle/>
          <a:p>
            <a:r>
              <a:rPr lang="en-US" sz="2000"/>
              <a:t>Raspberry Pi running Raspbian</a:t>
            </a:r>
          </a:p>
          <a:p>
            <a:r>
              <a:rPr lang="en-US" sz="2000"/>
              <a:t>USB Camera</a:t>
            </a:r>
          </a:p>
          <a:p>
            <a:r>
              <a:rPr lang="en-US" sz="2000"/>
              <a:t>PIR Sensor</a:t>
            </a:r>
          </a:p>
          <a:p>
            <a:r>
              <a:rPr lang="en-US" sz="2000"/>
              <a:t>USB Wi-Fi Module for internet access ( optional, if you connect your Ethernet cable for internet, USB Wi-Fi Module is not needed )</a:t>
            </a:r>
          </a:p>
          <a:p>
            <a:r>
              <a:rPr lang="en-US" sz="2000"/>
              <a:t>Power Adapter to power the Rsapberry Pi</a:t>
            </a:r>
          </a:p>
        </p:txBody>
      </p:sp>
      <p:pic>
        <p:nvPicPr>
          <p:cNvPr id="6" name="Picture 5">
            <a:extLst>
              <a:ext uri="{FF2B5EF4-FFF2-40B4-BE49-F238E27FC236}">
                <a16:creationId xmlns:a16="http://schemas.microsoft.com/office/drawing/2014/main" id="{A3E3BFE2-E804-9A2B-94B0-62A8C0B66E7D}"/>
              </a:ext>
            </a:extLst>
          </p:cNvPr>
          <p:cNvPicPr>
            <a:picLocks noChangeAspect="1"/>
          </p:cNvPicPr>
          <p:nvPr/>
        </p:nvPicPr>
        <p:blipFill>
          <a:blip r:embed="rId2"/>
          <a:stretch>
            <a:fillRect/>
          </a:stretch>
        </p:blipFill>
        <p:spPr>
          <a:xfrm>
            <a:off x="6880610" y="822621"/>
            <a:ext cx="4737650" cy="5234972"/>
          </a:xfrm>
          <a:prstGeom prst="rect">
            <a:avLst/>
          </a:prstGeom>
        </p:spPr>
      </p:pic>
    </p:spTree>
    <p:extLst>
      <p:ext uri="{BB962C8B-B14F-4D97-AF65-F5344CB8AC3E}">
        <p14:creationId xmlns:p14="http://schemas.microsoft.com/office/powerpoint/2010/main" val="3161097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28D31E1B-0407-4223-9642-0B642CBF5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1">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9" name="Rectangle 12">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3">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67266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DE6D75-D0BC-5A7A-057F-8A2DF9DF34C0}"/>
              </a:ext>
            </a:extLst>
          </p:cNvPr>
          <p:cNvSpPr>
            <a:spLocks noGrp="1"/>
          </p:cNvSpPr>
          <p:nvPr>
            <p:ph type="title"/>
          </p:nvPr>
        </p:nvSpPr>
        <p:spPr>
          <a:xfrm>
            <a:off x="1043631" y="873940"/>
            <a:ext cx="5052369" cy="1035781"/>
          </a:xfrm>
        </p:spPr>
        <p:txBody>
          <a:bodyPr vert="horz" lIns="91440" tIns="45720" rIns="91440" bIns="45720" rtlCol="0" anchor="ctr">
            <a:normAutofit/>
          </a:bodyPr>
          <a:lstStyle/>
          <a:p>
            <a:r>
              <a:rPr lang="en-US" sz="3300" u="sng" kern="1200">
                <a:solidFill>
                  <a:schemeClr val="tx1"/>
                </a:solidFill>
                <a:latin typeface="+mj-lt"/>
                <a:ea typeface="+mj-ea"/>
                <a:cs typeface="+mj-cs"/>
              </a:rPr>
              <a:t>Methodology/Algorithms used </a:t>
            </a:r>
          </a:p>
        </p:txBody>
      </p:sp>
      <p:sp>
        <p:nvSpPr>
          <p:cNvPr id="4" name="Text Placeholder 3">
            <a:extLst>
              <a:ext uri="{FF2B5EF4-FFF2-40B4-BE49-F238E27FC236}">
                <a16:creationId xmlns:a16="http://schemas.microsoft.com/office/drawing/2014/main" id="{0C720175-3CBD-A7F6-E8CB-47F979C74DED}"/>
              </a:ext>
            </a:extLst>
          </p:cNvPr>
          <p:cNvSpPr>
            <a:spLocks noGrp="1"/>
          </p:cNvSpPr>
          <p:nvPr>
            <p:ph type="body" sz="half" idx="2"/>
          </p:nvPr>
        </p:nvSpPr>
        <p:spPr>
          <a:xfrm>
            <a:off x="1045029" y="2305531"/>
            <a:ext cx="4991629" cy="3896313"/>
          </a:xfrm>
        </p:spPr>
        <p:txBody>
          <a:bodyPr vert="horz" lIns="91440" tIns="45720" rIns="91440" bIns="45720" rtlCol="0" anchor="ctr">
            <a:normAutofit/>
          </a:bodyPr>
          <a:lstStyle/>
          <a:p>
            <a:pPr indent="-228600">
              <a:buFont typeface="Arial" panose="020B0604020202020204" pitchFamily="34" charset="0"/>
              <a:buChar char="•"/>
            </a:pPr>
            <a:r>
              <a:rPr lang="en-US" sz="1800" dirty="0"/>
              <a:t>STEPS:</a:t>
            </a:r>
          </a:p>
          <a:p>
            <a:pPr indent="-228600">
              <a:buFont typeface="Arial" panose="020B0604020202020204" pitchFamily="34" charset="0"/>
              <a:buChar char="•"/>
            </a:pPr>
            <a:r>
              <a:rPr lang="en-US" sz="1800" dirty="0"/>
              <a:t>1.Setting Up Your Hardware Device</a:t>
            </a:r>
          </a:p>
          <a:p>
            <a:pPr indent="-228600">
              <a:buFont typeface="Arial" panose="020B0604020202020204" pitchFamily="34" charset="0"/>
              <a:buChar char="•"/>
            </a:pPr>
            <a:r>
              <a:rPr lang="en-US" sz="1800" dirty="0"/>
              <a:t>2.SETTING UP YOUR RASPBERRY PI WITH RASPBIAN OS like you need to install Raspbian on your micro </a:t>
            </a:r>
            <a:r>
              <a:rPr lang="en-US" sz="1800" dirty="0" err="1"/>
              <a:t>sd</a:t>
            </a:r>
            <a:r>
              <a:rPr lang="en-US" sz="1800" dirty="0"/>
              <a:t> card that you will be using in your Raspberry Pi.</a:t>
            </a:r>
          </a:p>
          <a:p>
            <a:pPr indent="-228600">
              <a:buFont typeface="Arial" panose="020B0604020202020204" pitchFamily="34" charset="0"/>
              <a:buChar char="•"/>
            </a:pPr>
            <a:r>
              <a:rPr lang="en-US" sz="1800" dirty="0"/>
              <a:t>3. INSTALL OPENCV AND REQUIRED LIBRARIES</a:t>
            </a:r>
          </a:p>
          <a:p>
            <a:pPr indent="-228600">
              <a:buFont typeface="Arial" panose="020B0604020202020204" pitchFamily="34" charset="0"/>
              <a:buChar char="•"/>
            </a:pPr>
            <a:endParaRPr lang="en-US" sz="1800" dirty="0"/>
          </a:p>
        </p:txBody>
      </p:sp>
      <p:sp>
        <p:nvSpPr>
          <p:cNvPr id="19" name="Rectangle 18">
            <a:extLst>
              <a:ext uri="{FF2B5EF4-FFF2-40B4-BE49-F238E27FC236}">
                <a16:creationId xmlns:a16="http://schemas.microsoft.com/office/drawing/2014/main" id="{70E96339-907C-46C3-99AC-31179B6F0E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16299" y="608401"/>
            <a:ext cx="4637502" cy="5593443"/>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8C5CC077-249F-A033-45DB-1F40B927AFD1}"/>
              </a:ext>
            </a:extLst>
          </p:cNvPr>
          <p:cNvPicPr>
            <a:picLocks noChangeAspect="1"/>
          </p:cNvPicPr>
          <p:nvPr/>
        </p:nvPicPr>
        <p:blipFill>
          <a:blip r:embed="rId2"/>
          <a:stretch>
            <a:fillRect/>
          </a:stretch>
        </p:blipFill>
        <p:spPr>
          <a:xfrm>
            <a:off x="6036658" y="1661278"/>
            <a:ext cx="5775065" cy="3585766"/>
          </a:xfrm>
          <a:prstGeom prst="rect">
            <a:avLst/>
          </a:prstGeom>
        </p:spPr>
      </p:pic>
    </p:spTree>
    <p:extLst>
      <p:ext uri="{BB962C8B-B14F-4D97-AF65-F5344CB8AC3E}">
        <p14:creationId xmlns:p14="http://schemas.microsoft.com/office/powerpoint/2010/main" val="348399280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 2013 - 2022</Template>
  <TotalTime>7501</TotalTime>
  <Words>1734</Words>
  <Application>Microsoft Office PowerPoint</Application>
  <PresentationFormat>Widescreen</PresentationFormat>
  <Paragraphs>118</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Söhne</vt:lpstr>
      <vt:lpstr>Office Theme</vt:lpstr>
      <vt:lpstr>Securing Your Home with IOT: A Smart Security System</vt:lpstr>
      <vt:lpstr>TOPICS:</vt:lpstr>
      <vt:lpstr>PowerPoint Presentation</vt:lpstr>
      <vt:lpstr>PowerPoint Presentation</vt:lpstr>
      <vt:lpstr>PowerPoint Presentation</vt:lpstr>
      <vt:lpstr>PowerPoint Presentation</vt:lpstr>
      <vt:lpstr>PowerPoint Presentation</vt:lpstr>
      <vt:lpstr>System Architecture and Design</vt:lpstr>
      <vt:lpstr>Methodology/Algorithms used </vt:lpstr>
      <vt:lpstr>Basic Details Implementation</vt:lpstr>
      <vt:lpstr>REFERENCES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Securing Your Home with IOT: A Smart Security System</dc:title>
  <dc:creator>nks823001@outlook.com</dc:creator>
  <cp:lastModifiedBy>Ankit Kumar</cp:lastModifiedBy>
  <cp:revision>22</cp:revision>
  <dcterms:created xsi:type="dcterms:W3CDTF">2023-03-16T06:32:56Z</dcterms:created>
  <dcterms:modified xsi:type="dcterms:W3CDTF">2023-05-16T09:15:54Z</dcterms:modified>
</cp:coreProperties>
</file>

<file path=docProps/thumbnail.jpeg>
</file>